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281" r:id="rId2"/>
    <p:sldId id="293" r:id="rId3"/>
    <p:sldId id="295" r:id="rId4"/>
    <p:sldId id="296" r:id="rId5"/>
    <p:sldId id="303" r:id="rId6"/>
    <p:sldId id="305" r:id="rId7"/>
    <p:sldId id="304" r:id="rId8"/>
    <p:sldId id="297" r:id="rId9"/>
    <p:sldId id="432" r:id="rId10"/>
    <p:sldId id="433" r:id="rId11"/>
    <p:sldId id="434" r:id="rId12"/>
    <p:sldId id="298" r:id="rId13"/>
    <p:sldId id="306" r:id="rId14"/>
    <p:sldId id="309" r:id="rId15"/>
    <p:sldId id="307" r:id="rId16"/>
    <p:sldId id="308" r:id="rId17"/>
    <p:sldId id="310" r:id="rId18"/>
    <p:sldId id="311" r:id="rId19"/>
    <p:sldId id="312" r:id="rId20"/>
    <p:sldId id="341" r:id="rId21"/>
    <p:sldId id="313" r:id="rId22"/>
    <p:sldId id="317" r:id="rId23"/>
    <p:sldId id="314" r:id="rId24"/>
    <p:sldId id="318" r:id="rId25"/>
    <p:sldId id="315" r:id="rId26"/>
    <p:sldId id="316" r:id="rId27"/>
    <p:sldId id="319" r:id="rId28"/>
    <p:sldId id="322" r:id="rId29"/>
    <p:sldId id="320" r:id="rId30"/>
    <p:sldId id="342" r:id="rId31"/>
    <p:sldId id="343" r:id="rId32"/>
    <p:sldId id="323" r:id="rId33"/>
    <p:sldId id="321" r:id="rId34"/>
    <p:sldId id="324" r:id="rId35"/>
    <p:sldId id="391" r:id="rId36"/>
    <p:sldId id="338" r:id="rId37"/>
    <p:sldId id="339" r:id="rId38"/>
    <p:sldId id="344" r:id="rId39"/>
    <p:sldId id="345" r:id="rId40"/>
    <p:sldId id="346" r:id="rId41"/>
    <p:sldId id="347" r:id="rId42"/>
    <p:sldId id="340" r:id="rId43"/>
    <p:sldId id="375" r:id="rId44"/>
    <p:sldId id="299" r:id="rId45"/>
    <p:sldId id="325" r:id="rId46"/>
    <p:sldId id="349" r:id="rId47"/>
    <p:sldId id="350" r:id="rId48"/>
    <p:sldId id="354" r:id="rId49"/>
    <p:sldId id="352" r:id="rId50"/>
    <p:sldId id="353" r:id="rId51"/>
    <p:sldId id="355" r:id="rId52"/>
    <p:sldId id="348" r:id="rId53"/>
    <p:sldId id="357" r:id="rId54"/>
    <p:sldId id="356" r:id="rId55"/>
    <p:sldId id="326" r:id="rId56"/>
    <p:sldId id="368" r:id="rId57"/>
    <p:sldId id="327" r:id="rId58"/>
    <p:sldId id="360" r:id="rId59"/>
    <p:sldId id="361" r:id="rId60"/>
    <p:sldId id="363" r:id="rId61"/>
    <p:sldId id="362" r:id="rId62"/>
    <p:sldId id="364" r:id="rId63"/>
    <p:sldId id="365" r:id="rId64"/>
    <p:sldId id="359" r:id="rId65"/>
    <p:sldId id="366" r:id="rId66"/>
    <p:sldId id="367" r:id="rId67"/>
    <p:sldId id="335" r:id="rId68"/>
    <p:sldId id="430" r:id="rId69"/>
    <p:sldId id="336" r:id="rId70"/>
    <p:sldId id="300" r:id="rId71"/>
    <p:sldId id="329" r:id="rId72"/>
    <p:sldId id="369" r:id="rId73"/>
    <p:sldId id="370" r:id="rId74"/>
    <p:sldId id="330" r:id="rId75"/>
    <p:sldId id="358" r:id="rId76"/>
    <p:sldId id="331" r:id="rId77"/>
    <p:sldId id="390" r:id="rId78"/>
    <p:sldId id="332" r:id="rId79"/>
    <p:sldId id="372" r:id="rId80"/>
    <p:sldId id="373" r:id="rId81"/>
    <p:sldId id="371" r:id="rId82"/>
    <p:sldId id="374" r:id="rId83"/>
    <p:sldId id="333" r:id="rId84"/>
    <p:sldId id="334" r:id="rId85"/>
    <p:sldId id="301" r:id="rId86"/>
    <p:sldId id="277" r:id="rId87"/>
    <p:sldId id="290" r:id="rId88"/>
    <p:sldId id="291" r:id="rId89"/>
    <p:sldId id="376" r:id="rId90"/>
    <p:sldId id="380" r:id="rId91"/>
    <p:sldId id="381" r:id="rId92"/>
    <p:sldId id="383" r:id="rId93"/>
    <p:sldId id="387" r:id="rId94"/>
    <p:sldId id="389" r:id="rId95"/>
    <p:sldId id="418" r:id="rId96"/>
    <p:sldId id="416" r:id="rId97"/>
    <p:sldId id="388" r:id="rId98"/>
    <p:sldId id="392" r:id="rId99"/>
    <p:sldId id="393" r:id="rId100"/>
    <p:sldId id="396" r:id="rId101"/>
    <p:sldId id="395" r:id="rId102"/>
    <p:sldId id="417" r:id="rId103"/>
    <p:sldId id="406" r:id="rId104"/>
    <p:sldId id="407" r:id="rId105"/>
    <p:sldId id="384" r:id="rId106"/>
    <p:sldId id="398" r:id="rId107"/>
    <p:sldId id="414" r:id="rId108"/>
    <p:sldId id="412" r:id="rId109"/>
    <p:sldId id="413" r:id="rId110"/>
    <p:sldId id="402" r:id="rId111"/>
    <p:sldId id="403" r:id="rId112"/>
    <p:sldId id="404" r:id="rId113"/>
    <p:sldId id="405" r:id="rId114"/>
    <p:sldId id="410" r:id="rId115"/>
    <p:sldId id="411" r:id="rId116"/>
    <p:sldId id="419" r:id="rId117"/>
    <p:sldId id="439" r:id="rId118"/>
    <p:sldId id="415" r:id="rId119"/>
    <p:sldId id="409" r:id="rId120"/>
    <p:sldId id="421" r:id="rId121"/>
    <p:sldId id="399" r:id="rId122"/>
    <p:sldId id="429" r:id="rId123"/>
    <p:sldId id="385" r:id="rId124"/>
    <p:sldId id="420" r:id="rId125"/>
    <p:sldId id="422" r:id="rId126"/>
    <p:sldId id="386" r:id="rId127"/>
    <p:sldId id="337" r:id="rId128"/>
    <p:sldId id="437" r:id="rId129"/>
    <p:sldId id="435" r:id="rId130"/>
    <p:sldId id="436" r:id="rId131"/>
    <p:sldId id="377" r:id="rId132"/>
    <p:sldId id="378" r:id="rId133"/>
    <p:sldId id="379" r:id="rId134"/>
    <p:sldId id="431" r:id="rId135"/>
    <p:sldId id="438" r:id="rId136"/>
    <p:sldId id="279" r:id="rId13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213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8"/>
    <p:restoredTop sz="94670"/>
  </p:normalViewPr>
  <p:slideViewPr>
    <p:cSldViewPr>
      <p:cViewPr>
        <p:scale>
          <a:sx n="144" d="100"/>
          <a:sy n="144" d="100"/>
        </p:scale>
        <p:origin x="696" y="-1048"/>
      </p:cViewPr>
      <p:guideLst>
        <p:guide orient="horz" pos="213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notesMaster" Target="notesMasters/notesMaster1.xml"/><Relationship Id="rId13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viewProps" Target="viewProps.xml"/><Relationship Id="rId141" Type="http://schemas.openxmlformats.org/officeDocument/2006/relationships/theme" Target="theme/theme1.xml"/><Relationship Id="rId1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322861035"/>
      </p:ext>
    </p:extLst>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225354" y="-171400"/>
            <a:ext cx="9369354" cy="7029400"/>
            <a:chOff x="3102" y="0"/>
            <a:chExt cx="9140898" cy="6858000"/>
          </a:xfrm>
        </p:grpSpPr>
        <p:pic>
          <p:nvPicPr>
            <p:cNvPr id="4098" name="Picture 2" descr="D:\work\2016项目\360安全大会\分论坛PPT模板\赵瑞改\0708\封面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2" y="0"/>
              <a:ext cx="914089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5004048" y="2204864"/>
              <a:ext cx="2664296" cy="28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13"/>
          <p:cNvSpPr>
            <a:spLocks noGrp="1"/>
          </p:cNvSpPr>
          <p:nvPr>
            <p:ph type="body" sz="quarter" idx="11" hasCustomPrompt="1"/>
          </p:nvPr>
        </p:nvSpPr>
        <p:spPr>
          <a:xfrm>
            <a:off x="1763689" y="4941168"/>
            <a:ext cx="2808312" cy="648816"/>
          </a:xfrm>
        </p:spPr>
        <p:txBody>
          <a:bodyPr>
            <a:normAutofit/>
          </a:bodyPr>
          <a:lstStyle>
            <a:lvl1pPr marL="0" indent="0" algn="r">
              <a:buNone/>
              <a:defRPr sz="3600" b="1">
                <a:solidFill>
                  <a:schemeClr val="bg1"/>
                </a:solidFill>
                <a:latin typeface="微软雅黑" pitchFamily="34" charset="-122"/>
                <a:ea typeface="微软雅黑" pitchFamily="34" charset="-122"/>
              </a:defRPr>
            </a:lvl1pPr>
          </a:lstStyle>
          <a:p>
            <a:pPr lvl="0"/>
            <a:r>
              <a:rPr lang="zh-CN" altLang="en-US" dirty="0" smtClean="0"/>
              <a:t>主讲人：</a:t>
            </a:r>
            <a:endParaRPr lang="zh-CN" altLang="en-US" dirty="0"/>
          </a:p>
        </p:txBody>
      </p:sp>
      <p:sp>
        <p:nvSpPr>
          <p:cNvPr id="18" name="文本占位符 17"/>
          <p:cNvSpPr>
            <a:spLocks noGrp="1"/>
          </p:cNvSpPr>
          <p:nvPr>
            <p:ph type="body" sz="quarter" idx="13" hasCustomPrompt="1"/>
          </p:nvPr>
        </p:nvSpPr>
        <p:spPr>
          <a:xfrm>
            <a:off x="4644008" y="4941168"/>
            <a:ext cx="3671888" cy="648146"/>
          </a:xfrm>
        </p:spPr>
        <p:txBody>
          <a:bodyPr>
            <a:normAutofit/>
          </a:bodyPr>
          <a:lstStyle>
            <a:lvl1pPr marL="0" indent="0">
              <a:buNone/>
              <a:defRPr sz="3600" b="1">
                <a:solidFill>
                  <a:schemeClr val="bg1"/>
                </a:solidFill>
              </a:defRPr>
            </a:lvl1pPr>
          </a:lstStyle>
          <a:p>
            <a:pPr lvl="0"/>
            <a:r>
              <a:rPr lang="zh-CN" altLang="en-US" dirty="0" smtClean="0"/>
              <a:t>某某某</a:t>
            </a:r>
            <a:endParaRPr lang="zh-CN" altLang="en-US" dirty="0"/>
          </a:p>
        </p:txBody>
      </p:sp>
      <p:sp>
        <p:nvSpPr>
          <p:cNvPr id="20" name="文本占位符 19"/>
          <p:cNvSpPr>
            <a:spLocks noGrp="1"/>
          </p:cNvSpPr>
          <p:nvPr>
            <p:ph type="body" sz="quarter" idx="14" hasCustomPrompt="1"/>
          </p:nvPr>
        </p:nvSpPr>
        <p:spPr>
          <a:xfrm>
            <a:off x="0" y="3429620"/>
            <a:ext cx="9144000" cy="1079500"/>
          </a:xfrm>
        </p:spPr>
        <p:txBody>
          <a:bodyPr>
            <a:normAutofit/>
          </a:bodyPr>
          <a:lstStyle>
            <a:lvl1pPr marL="0" indent="0" algn="ctr">
              <a:buNone/>
              <a:defRPr sz="3600" b="1">
                <a:solidFill>
                  <a:schemeClr val="bg1"/>
                </a:solidFill>
              </a:defRPr>
            </a:lvl1pPr>
          </a:lstStyle>
          <a:p>
            <a:pPr lvl="0"/>
            <a:r>
              <a:rPr lang="zh-CN" altLang="en-US" dirty="0" smtClean="0"/>
              <a:t>课程题目</a:t>
            </a:r>
            <a:endParaRPr lang="zh-CN" altLang="en-US" dirty="0"/>
          </a:p>
        </p:txBody>
      </p:sp>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9992" y="1992511"/>
            <a:ext cx="3406775"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074" name="Picture 2" descr="D:\work\2016项目\360安全大会\分论坛PPT模板\赵瑞改\0708\目录页0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198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占位符 10"/>
          <p:cNvSpPr>
            <a:spLocks noGrp="1"/>
          </p:cNvSpPr>
          <p:nvPr>
            <p:ph type="body" sz="quarter" idx="10" hasCustomPrompt="1"/>
          </p:nvPr>
        </p:nvSpPr>
        <p:spPr>
          <a:xfrm>
            <a:off x="468313" y="1628775"/>
            <a:ext cx="2232025" cy="792163"/>
          </a:xfrm>
        </p:spPr>
        <p:txBody>
          <a:bodyPr>
            <a:normAutofit/>
          </a:bodyPr>
          <a:lstStyle>
            <a:lvl1pPr marL="0" indent="0">
              <a:buNone/>
              <a:defRPr sz="2200">
                <a:solidFill>
                  <a:schemeClr val="bg1"/>
                </a:solidFill>
                <a:latin typeface="微软雅黑" pitchFamily="34" charset="-122"/>
                <a:ea typeface="微软雅黑" pitchFamily="34" charset="-122"/>
              </a:defRPr>
            </a:lvl1pPr>
          </a:lstStyle>
          <a:p>
            <a:pPr lvl="0"/>
            <a:r>
              <a:rPr lang="zh-CN" altLang="en-US" dirty="0" smtClean="0"/>
              <a:t>目录</a:t>
            </a:r>
            <a:endParaRPr lang="zh-CN" altLang="en-US" dirty="0"/>
          </a:p>
        </p:txBody>
      </p:sp>
      <p:sp>
        <p:nvSpPr>
          <p:cNvPr id="15" name="文本占位符 14"/>
          <p:cNvSpPr>
            <a:spLocks noGrp="1"/>
          </p:cNvSpPr>
          <p:nvPr>
            <p:ph type="body" sz="quarter" idx="11"/>
          </p:nvPr>
        </p:nvSpPr>
        <p:spPr>
          <a:xfrm>
            <a:off x="2483768" y="1628180"/>
            <a:ext cx="6696075" cy="3529012"/>
          </a:xfrm>
        </p:spPr>
        <p:txBody>
          <a:bodyPr/>
          <a:lstStyle>
            <a:lvl1pPr>
              <a:defRPr sz="31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24328" y="6494304"/>
            <a:ext cx="1619672" cy="40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隔页">
    <p:spTree>
      <p:nvGrpSpPr>
        <p:cNvPr id="1" name=""/>
        <p:cNvGrpSpPr/>
        <p:nvPr/>
      </p:nvGrpSpPr>
      <p:grpSpPr>
        <a:xfrm>
          <a:off x="0" y="0"/>
          <a:ext cx="0" cy="0"/>
          <a:chOff x="0" y="0"/>
          <a:chExt cx="0" cy="0"/>
        </a:xfrm>
      </p:grpSpPr>
      <p:pic>
        <p:nvPicPr>
          <p:cNvPr id="2050" name="Picture 2" descr="D:\work\2016项目\360安全大会\分论坛PPT模板\赵瑞改\0708\分割0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9376" y="0"/>
            <a:ext cx="9273376" cy="6957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work\2016项目\360安全大会\分论坛PPT模板\赵瑞改\0708\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80312" y="188640"/>
            <a:ext cx="1639714" cy="60518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占位符 7"/>
          <p:cNvSpPr>
            <a:spLocks noGrp="1"/>
          </p:cNvSpPr>
          <p:nvPr>
            <p:ph type="body" sz="quarter" idx="10" hasCustomPrompt="1"/>
          </p:nvPr>
        </p:nvSpPr>
        <p:spPr>
          <a:xfrm>
            <a:off x="2051050" y="2205038"/>
            <a:ext cx="5545138" cy="1944687"/>
          </a:xfrm>
        </p:spPr>
        <p:txBody>
          <a:bodyPr/>
          <a:lstStyle>
            <a:lvl1pPr marL="0" indent="0">
              <a:buNone/>
              <a:defRPr sz="4800">
                <a:solidFill>
                  <a:schemeClr val="bg1"/>
                </a:solidFill>
                <a:latin typeface="微软雅黑" pitchFamily="34" charset="-122"/>
                <a:ea typeface="微软雅黑" pitchFamily="34" charset="-122"/>
              </a:defRPr>
            </a:lvl1pPr>
            <a:lvl2pPr marL="457200" indent="0">
              <a:buNone/>
              <a:defRPr>
                <a:solidFill>
                  <a:schemeClr val="bg1"/>
                </a:solidFill>
                <a:latin typeface="微软雅黑" pitchFamily="34" charset="-122"/>
                <a:ea typeface="微软雅黑" pitchFamily="34" charset="-122"/>
              </a:defRPr>
            </a:lvl2pPr>
            <a:lvl3pPr marL="914400" indent="0">
              <a:buNone/>
              <a:defRPr/>
            </a:lvl3pPr>
          </a:lstStyle>
          <a:p>
            <a:pPr lvl="0"/>
            <a:r>
              <a:rPr lang="zh-CN" altLang="en-US" dirty="0" smtClean="0"/>
              <a:t>标题</a:t>
            </a:r>
            <a:endParaRPr lang="zh-CN" altLang="en-US" dirty="0"/>
          </a:p>
        </p:txBody>
      </p:sp>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24328" y="6494304"/>
            <a:ext cx="1619672" cy="40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1027" name="Picture 3" descr="D:\work\2016项目\360安全大会\分论坛PPT模板\赵瑞改\0708\内容页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03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work\2016项目\360安全大会\分论坛PPT模板\赵瑞改\0708\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80312" y="188640"/>
            <a:ext cx="1639714" cy="605182"/>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7"/>
          <p:cNvSpPr>
            <a:spLocks noGrp="1"/>
          </p:cNvSpPr>
          <p:nvPr>
            <p:ph sz="quarter" idx="10"/>
          </p:nvPr>
        </p:nvSpPr>
        <p:spPr>
          <a:xfrm>
            <a:off x="1258888" y="1916113"/>
            <a:ext cx="6940550" cy="3313112"/>
          </a:xfrm>
        </p:spPr>
        <p:txBody>
          <a:bodyPr/>
          <a:lstStyle>
            <a:lvl1pPr>
              <a:defRPr sz="2000">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p:txBody>
      </p:sp>
      <p:sp>
        <p:nvSpPr>
          <p:cNvPr id="10" name="文本占位符 9"/>
          <p:cNvSpPr>
            <a:spLocks noGrp="1"/>
          </p:cNvSpPr>
          <p:nvPr>
            <p:ph type="body" sz="quarter" idx="11" hasCustomPrompt="1"/>
          </p:nvPr>
        </p:nvSpPr>
        <p:spPr>
          <a:xfrm>
            <a:off x="611188" y="188913"/>
            <a:ext cx="3744912" cy="719137"/>
          </a:xfrm>
        </p:spPr>
        <p:txBody>
          <a:bodyPr/>
          <a:lstStyle>
            <a:lvl1pPr marL="0" indent="0">
              <a:buNone/>
              <a:defRPr>
                <a:solidFill>
                  <a:schemeClr val="bg1"/>
                </a:solidFill>
                <a:latin typeface="微软雅黑" pitchFamily="34" charset="-122"/>
                <a:ea typeface="微软雅黑" pitchFamily="3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标题</a:t>
            </a:r>
            <a:endParaRPr lang="zh-CN" altLang="en-US" dirty="0"/>
          </a:p>
        </p:txBody>
      </p: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24328" y="6494304"/>
            <a:ext cx="1619672" cy="40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1">
    <p:spTree>
      <p:nvGrpSpPr>
        <p:cNvPr id="1" name=""/>
        <p:cNvGrpSpPr/>
        <p:nvPr/>
      </p:nvGrpSpPr>
      <p:grpSpPr>
        <a:xfrm>
          <a:off x="0" y="0"/>
          <a:ext cx="0" cy="0"/>
          <a:chOff x="0" y="0"/>
          <a:chExt cx="0" cy="0"/>
        </a:xfrm>
      </p:grpSpPr>
      <p:pic>
        <p:nvPicPr>
          <p:cNvPr id="5122" name="Picture 2" descr="D:\work\2016项目\360安全大会\分论坛PPT模板\赵瑞改\0708\页尾01 - 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 y="0"/>
            <a:ext cx="9143119" cy="6859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尾页2">
    <p:spTree>
      <p:nvGrpSpPr>
        <p:cNvPr id="1" name=""/>
        <p:cNvGrpSpPr/>
        <p:nvPr/>
      </p:nvGrpSpPr>
      <p:grpSpPr>
        <a:xfrm>
          <a:off x="0" y="0"/>
          <a:ext cx="0" cy="0"/>
          <a:chOff x="0" y="0"/>
          <a:chExt cx="0" cy="0"/>
        </a:xfrm>
      </p:grpSpPr>
      <p:pic>
        <p:nvPicPr>
          <p:cNvPr id="6146" name="Picture 2" descr="D:\work\2016项目\360安全大会\分论坛PPT模板\赵瑞改\0708\页尾 - 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9144000" cy="6860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0C48C-E5C8-4C6F-8492-A11312E9A8FD}" type="datetimeFigureOut">
              <a:rPr lang="zh-CN" altLang="en-US" smtClean="0"/>
              <a:t>16/8/15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74F53-476B-4063-B58F-354F3A354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f"/><Relationship Id="rId3" Type="http://schemas.openxmlformats.org/officeDocument/2006/relationships/image" Target="../media/image15.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CvvT/DumpApk" TargetMode="External"/><Relationship Id="rId3" Type="http://schemas.openxmlformats.org/officeDocument/2006/relationships/image" Target="../media/image123.png"/></Relationships>
</file>

<file path=ppt/slides/_rels/slide103.xml.rels><?xml version="1.0" encoding="UTF-8" standalone="yes"?>
<Relationships xmlns="http://schemas.openxmlformats.org/package/2006/relationships"><Relationship Id="rId3" Type="http://schemas.openxmlformats.org/officeDocument/2006/relationships/image" Target="../media/image125.tiff"/><Relationship Id="rId4" Type="http://schemas.openxmlformats.org/officeDocument/2006/relationships/image" Target="../media/image126.tiff"/><Relationship Id="rId1" Type="http://schemas.openxmlformats.org/officeDocument/2006/relationships/slideLayout" Target="../slideLayouts/slideLayout4.xml"/><Relationship Id="rId2" Type="http://schemas.openxmlformats.org/officeDocument/2006/relationships/image" Target="../media/image124.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bbs.pediy.com/showthread.php?t=190494" TargetMode="External"/><Relationship Id="rId3"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tiff"/><Relationship Id="rId4" Type="http://schemas.openxmlformats.org/officeDocument/2006/relationships/image" Target="../media/image130.tiff"/><Relationship Id="rId1" Type="http://schemas.openxmlformats.org/officeDocument/2006/relationships/slideLayout" Target="../slideLayouts/slideLayout4.xml"/><Relationship Id="rId2" Type="http://schemas.openxmlformats.org/officeDocument/2006/relationships/hyperlink" Target="http://bbs.pediy.com/showthread.php?t=190494"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1.png"/><Relationship Id="rId3" Type="http://schemas.openxmlformats.org/officeDocument/2006/relationships/image" Target="../media/image13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3.png"/><Relationship Id="rId3" Type="http://schemas.openxmlformats.org/officeDocument/2006/relationships/image" Target="../media/image13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ndroidxref.com/4.4_r1/xref/dalvik/vm/DvmDex.cpp" TargetMode="External"/><Relationship Id="rId3" Type="http://schemas.openxmlformats.org/officeDocument/2006/relationships/image" Target="../media/image13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WooyunDota/DumpDex" TargetMode="External"/><Relationship Id="rId3" Type="http://schemas.openxmlformats.org/officeDocument/2006/relationships/image" Target="../media/image1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ndroidxref.com/4.4_r1/xref/dalvik/vm/DvmDex.cpp" TargetMode="External"/><Relationship Id="rId3" Type="http://schemas.openxmlformats.org/officeDocument/2006/relationships/image" Target="../media/image1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bunnyblue/DexExtractor" TargetMode="External"/><Relationship Id="rId3" Type="http://schemas.openxmlformats.org/officeDocument/2006/relationships/image" Target="../media/image139.tiff"/></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1" Type="http://schemas.openxmlformats.org/officeDocument/2006/relationships/slideLayout" Target="../slideLayouts/slideLayout4.xml"/><Relationship Id="rId2" Type="http://schemas.openxmlformats.org/officeDocument/2006/relationships/hyperlink" Target="https://github.com/bunnyblue/DexExtractor"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zyq8709/DexHunter" TargetMode="External"/><Relationship Id="rId3" Type="http://schemas.openxmlformats.org/officeDocument/2006/relationships/image" Target="../media/image142.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zyq8709/DexHunter" TargetMode="External"/><Relationship Id="rId3" Type="http://schemas.openxmlformats.org/officeDocument/2006/relationships/image" Target="../media/image143.tiff"/></Relationships>
</file>

<file path=ppt/slides/_rels/slide118.xml.rels><?xml version="1.0" encoding="UTF-8" standalone="yes"?>
<Relationships xmlns="http://schemas.openxmlformats.org/package/2006/relationships"><Relationship Id="rId3" Type="http://schemas.openxmlformats.org/officeDocument/2006/relationships/image" Target="../media/image144.tiff"/><Relationship Id="rId4" Type="http://schemas.openxmlformats.org/officeDocument/2006/relationships/image" Target="../media/image145.tiff"/><Relationship Id="rId5" Type="http://schemas.openxmlformats.org/officeDocument/2006/relationships/image" Target="../media/image146.tiff"/><Relationship Id="rId1" Type="http://schemas.openxmlformats.org/officeDocument/2006/relationships/slideLayout" Target="../slideLayouts/slideLayout4.xml"/><Relationship Id="rId2" Type="http://schemas.openxmlformats.org/officeDocument/2006/relationships/hyperlink" Target="http://bbs.pediy.com/showthread.php?p=1439627"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hyperlink" Target="http://bbs.pediy.com/showthread.php?t=198995" TargetMode="External"/><Relationship Id="rId1" Type="http://schemas.openxmlformats.org/officeDocument/2006/relationships/slideLayout" Target="../slideLayouts/slideLayout4.xml"/><Relationship Id="rId2" Type="http://schemas.openxmlformats.org/officeDocument/2006/relationships/hyperlink" Target="http://www.cnblogs.com/lvcha/p/3903669.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cnblogs.com/2014asm/p/4924342.html" TargetMode="External"/><Relationship Id="rId3" Type="http://schemas.openxmlformats.org/officeDocument/2006/relationships/image" Target="../media/image150.tif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devilogic/udog" TargetMode="External"/><Relationship Id="rId3" Type="http://schemas.openxmlformats.org/officeDocument/2006/relationships/image" Target="../media/image1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bbs.pediy.com/showthread.php?t=210532" TargetMode="External"/><Relationship Id="rId3" Type="http://schemas.openxmlformats.org/officeDocument/2006/relationships/image" Target="../media/image15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3.tif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obfuscator-llvm/obfuscator"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leonnewton/selfmodify" TargetMode="External"/><Relationship Id="rId3" Type="http://schemas.openxmlformats.org/officeDocument/2006/relationships/image" Target="../media/image1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bitbucket.org/iBotPeaches/apktool/" TargetMode="External"/><Relationship Id="rId3" Type="http://schemas.openxmlformats.org/officeDocument/2006/relationships/hyperlink" Target="http://www.rover12421.com/shakaapktoo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1683942030/Android_memLoader_src" TargetMode="External"/><Relationship Id="rId3" Type="http://schemas.openxmlformats.org/officeDocument/2006/relationships/image" Target="../media/image15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labs.mwrinfosecurity.com/tools/drozer" TargetMode="External"/><Relationship Id="rId3" Type="http://schemas.openxmlformats.org/officeDocument/2006/relationships/image" Target="../media/image156.tif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ajinabraham/Mobile-Security-Framework-MobSF" TargetMode="External"/><Relationship Id="rId3" Type="http://schemas.openxmlformats.org/officeDocument/2006/relationships/image" Target="../media/image157.tif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jiagu.360.cn/" TargetMode="External"/><Relationship Id="rId3" Type="http://schemas.openxmlformats.org/officeDocument/2006/relationships/image" Target="../media/image15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ppscan.360.cn/" TargetMode="External"/><Relationship Id="rId3" Type="http://schemas.openxmlformats.org/officeDocument/2006/relationships/hyperlink" Target="http://www.example.com/"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rover12421.com/shakaapktool/" TargetMode="Externa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rover12421.com/shakaapktool/" TargetMode="Externa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rover12421.com/shakaapktool/" TargetMode="Externa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bitbucket.org/JesusFreke/smali"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ource.android.com/devices/tech/dalvik/dalvik-bytecode.html" TargetMode="External"/><Relationship Id="rId4" Type="http://schemas.openxmlformats.org/officeDocument/2006/relationships/hyperlink" Target="https://source.android.com/devices/tech/dalvik/dex-format.html" TargetMode="External"/><Relationship Id="rId5" Type="http://schemas.openxmlformats.org/officeDocument/2006/relationships/hyperlink" Target="https://github.com/JesusFreke/smali/wiki/smalidea" TargetMode="External"/><Relationship Id="rId6" Type="http://schemas.openxmlformats.org/officeDocument/2006/relationships/hyperlink" Target="https://github.com/JesusFreke/smali/wiki/Registers" TargetMode="External"/><Relationship Id="rId1" Type="http://schemas.openxmlformats.org/officeDocument/2006/relationships/slideLayout" Target="../slideLayouts/slideLayout4.xml"/><Relationship Id="rId2" Type="http://schemas.openxmlformats.org/officeDocument/2006/relationships/hyperlink" Target="https://bitbucket.org/JesusFreke/smali"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oogle/enjarify" TargetMode="External"/><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hyperlink" Target="https://github.com/pxb1988/dex2j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oogle/enjarify" TargetMode="External"/><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hyperlink" Target="https://github.com/pxb1988/dex2ja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www.pd521.com/thread-1194-1-1.html" TargetMode="External"/><Relationship Id="rId5" Type="http://schemas.openxmlformats.org/officeDocument/2006/relationships/hyperlink" Target="http://weibo.com/kgdiwss" TargetMode="External"/><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jd.benow.ca/" TargetMode="Externa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hyperlink" Target="https://github.com/google/android-classyshar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skylot/jadx" TargetMode="Externa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Konloch/bytecode-viewer" TargetMode="Externa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JesusFreke/smali/wiki/smalidea" TargetMode="External"/><Relationship Id="rId3" Type="http://schemas.openxmlformats.org/officeDocument/2006/relationships/image" Target="../media/image3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pnfsoftware.com/blog/jeb-android-debuggers" TargetMode="Externa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tiff"/><Relationship Id="rId1" Type="http://schemas.openxmlformats.org/officeDocument/2006/relationships/slideLayout" Target="../slideLayouts/slideLayout4.xml"/><Relationship Id="rId2" Type="http://schemas.openxmlformats.org/officeDocument/2006/relationships/hyperlink" Target="https://www.pnfsoftware.com/blog/jeb-android-debugger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hyperlink" Target="https://github.com/WooyunDota/DumpDex" TargetMode="External"/><Relationship Id="rId1" Type="http://schemas.openxmlformats.org/officeDocument/2006/relationships/slideLayout" Target="../slideLayouts/slideLayout4.xml"/><Relationship Id="rId2" Type="http://schemas.openxmlformats.org/officeDocument/2006/relationships/hyperlink" Target="http://www.cydiasubstrate.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ovo89/Xpose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ovo89/Xpos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s://github.com/AndroidKnife/XposedDebug" TargetMode="External"/><Relationship Id="rId5" Type="http://schemas.openxmlformats.org/officeDocument/2006/relationships/hyperlink" Target="https://github.com/rovo89/XposedInstaller" TargetMode="External"/><Relationship Id="rId1" Type="http://schemas.openxmlformats.org/officeDocument/2006/relationships/slideLayout" Target="../slideLayouts/slideLayout4.xml"/><Relationship Id="rId2" Type="http://schemas.openxmlformats.org/officeDocument/2006/relationships/hyperlink" Target="https://github.com/rovo89/Xpos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repo.xposed.info/module-overview" TargetMode="External"/><Relationship Id="rId4"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hyperlink" Target="https://github.com/rovo89/Xpos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rovo89/XposedAppSettings" TargetMode="External"/><Relationship Id="rId4" Type="http://schemas.openxmlformats.org/officeDocument/2006/relationships/hyperlink" Target="https://github.com/M66B/XPrivacy" TargetMode="External"/><Relationship Id="rId5" Type="http://schemas.openxmlformats.org/officeDocument/2006/relationships/hyperlink" Target="https://github.com/apsun/NekoSMS" TargetMode="External"/><Relationship Id="rId1" Type="http://schemas.openxmlformats.org/officeDocument/2006/relationships/slideLayout" Target="../slideLayouts/slideLayout4.xml"/><Relationship Id="rId2" Type="http://schemas.openxmlformats.org/officeDocument/2006/relationships/hyperlink" Target="https://github.com/rovo89/Xpose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hyperlink" Target="https://github.com/MindMac/AndroidEagleEye" TargetMode="External"/><Relationship Id="rId1" Type="http://schemas.openxmlformats.org/officeDocument/2006/relationships/slideLayout" Target="../slideLayouts/slideLayout4.xml"/><Relationship Id="rId2" Type="http://schemas.openxmlformats.org/officeDocument/2006/relationships/hyperlink" Target="https://github.com/crmulliner/adbi"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hyperlink" Target="http://www.frida.r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ndroid-developers.blogspot.com/2016/06/security-crypto-provider-deprecated-in.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eveloper.android.com/training/articles/security-ssl.html" TargetMode="Externa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hyperlink" Target="https://github.com/iSECPartners/Android-SSL-TrustKiller" TargetMode="External"/><Relationship Id="rId5"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hyperlink" Target="https://github.com/Fuzion24/JustTrust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4.xml"/><Relationship Id="rId2"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4.xml"/><Relationship Id="rId2"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0.png"/><Relationship Id="rId3"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 Id="rId3"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 Id="rId3"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png"/><Relationship Id="rId3"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4.xml"/><Relationship Id="rId2"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cryptool.org/" TargetMode="External"/><Relationship Id="rId3"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openssl/openssl" TargetMode="External"/><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4.png"/><Relationship Id="rId3"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1" Type="http://schemas.openxmlformats.org/officeDocument/2006/relationships/slideLayout" Target="../slideLayouts/slideLayout4.xml"/><Relationship Id="rId2" Type="http://schemas.openxmlformats.org/officeDocument/2006/relationships/image" Target="../media/image86.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3.pn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4.xml"/><Relationship Id="rId2" Type="http://schemas.openxmlformats.org/officeDocument/2006/relationships/image" Target="../media/image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png"/><Relationship Id="rId3" Type="http://schemas.openxmlformats.org/officeDocument/2006/relationships/image" Target="../media/image9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png"/><Relationship Id="rId3" Type="http://schemas.openxmlformats.org/officeDocument/2006/relationships/image" Target="../media/image10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2.png"/><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5.png"/><Relationship Id="rId3" Type="http://schemas.openxmlformats.org/officeDocument/2006/relationships/image" Target="../media/image10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7.png"/><Relationship Id="rId3" Type="http://schemas.openxmlformats.org/officeDocument/2006/relationships/image" Target="../media/image10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4.xml"/><Relationship Id="rId2" Type="http://schemas.openxmlformats.org/officeDocument/2006/relationships/image" Target="../media/image10.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4.png"/><Relationship Id="rId3" Type="http://schemas.openxmlformats.org/officeDocument/2006/relationships/hyperlink" Target="https://github.com/strazzere/android-unpacker"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DrizzleRisk/drizzleDumper" TargetMode="External"/><Relationship Id="rId3" Type="http://schemas.openxmlformats.org/officeDocument/2006/relationships/image" Target="../media/image1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CvvT/dumpDex" TargetMode="External"/><Relationship Id="rId3" Type="http://schemas.openxmlformats.org/officeDocument/2006/relationships/image" Target="../media/image1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mkttanabe/inotifywait-for-Android" TargetMode="External"/><Relationship Id="rId3" Type="http://schemas.openxmlformats.org/officeDocument/2006/relationships/image" Target="../media/image117.png"/></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4.xml"/><Relationship Id="rId2" Type="http://schemas.openxmlformats.org/officeDocument/2006/relationships/hyperlink" Target="https://github.com/mkttanabe/inotifywait-for-Android"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ndroidxref.com/4.4_r1/xref/dalvik/vm/DvmDex.cpp" TargetMode="External"/><Relationship Id="rId3"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3"/>
          </p:nvPr>
        </p:nvSpPr>
        <p:spPr/>
        <p:txBody>
          <a:bodyPr>
            <a:normAutofit/>
          </a:bodyPr>
          <a:lstStyle/>
          <a:p>
            <a:r>
              <a:rPr lang="zh-CN" altLang="en-US" dirty="0" smtClean="0"/>
              <a:t>丰生强</a:t>
            </a:r>
            <a:endParaRPr lang="zh-CN" altLang="en-US" dirty="0"/>
          </a:p>
        </p:txBody>
      </p:sp>
      <p:sp>
        <p:nvSpPr>
          <p:cNvPr id="15" name="Shape 123"/>
          <p:cNvSpPr/>
          <p:nvPr/>
        </p:nvSpPr>
        <p:spPr>
          <a:xfrm>
            <a:off x="971297" y="3572930"/>
            <a:ext cx="7688298" cy="646327"/>
          </a:xfrm>
          <a:prstGeom prst="rect">
            <a:avLst/>
          </a:prstGeom>
          <a:ln w="12700">
            <a:miter lim="400000"/>
          </a:ln>
        </p:spPr>
        <p:txBody>
          <a:bodyPr wrap="square" lIns="45718" tIns="45718" rIns="45718" bIns="45718">
            <a:spAutoFit/>
          </a:bodyPr>
          <a:lstStyle>
            <a:lvl1pPr>
              <a:defRPr sz="3900" b="1">
                <a:solidFill>
                  <a:srgbClr val="FFFFFF"/>
                </a:solidFill>
                <a:latin typeface="微软雅黑 Light"/>
                <a:ea typeface="微软雅黑 Light"/>
                <a:cs typeface="微软雅黑 Light"/>
                <a:sym typeface="微软雅黑 Light"/>
              </a:defRPr>
            </a:lvl1pPr>
          </a:lstStyle>
          <a:p>
            <a:pPr algn="ctr"/>
            <a:r>
              <a:rPr lang="zh-CN" altLang="en-US" sz="3600" dirty="0">
                <a:solidFill>
                  <a:schemeClr val="bg1"/>
                </a:solidFill>
                <a:latin typeface="微软雅黑" panose="020B0503020204020204" pitchFamily="34" charset="-122"/>
                <a:ea typeface="微软雅黑" panose="020B0503020204020204" pitchFamily="34" charset="-122"/>
              </a:rPr>
              <a:t>安卓</a:t>
            </a:r>
            <a:r>
              <a:rPr lang="en-US" altLang="zh-CN" sz="3600" dirty="0">
                <a:solidFill>
                  <a:schemeClr val="bg1"/>
                </a:solidFill>
                <a:latin typeface="微软雅黑" panose="020B0503020204020204" pitchFamily="34" charset="-122"/>
                <a:ea typeface="微软雅黑" panose="020B0503020204020204" pitchFamily="34" charset="-122"/>
              </a:rPr>
              <a:t>app</a:t>
            </a:r>
            <a:r>
              <a:rPr lang="zh-CN" altLang="en-US" sz="3600" dirty="0">
                <a:solidFill>
                  <a:schemeClr val="bg1"/>
                </a:solidFill>
                <a:latin typeface="微软雅黑" panose="020B0503020204020204" pitchFamily="34" charset="-122"/>
                <a:ea typeface="微软雅黑" panose="020B0503020204020204" pitchFamily="34" charset="-122"/>
              </a:rPr>
              <a:t>逆向与安全防护</a:t>
            </a:r>
          </a:p>
        </p:txBody>
      </p:sp>
      <p:sp>
        <p:nvSpPr>
          <p:cNvPr id="11" name="Shape 123"/>
          <p:cNvSpPr/>
          <p:nvPr/>
        </p:nvSpPr>
        <p:spPr>
          <a:xfrm>
            <a:off x="2843809" y="4941146"/>
            <a:ext cx="1924994" cy="646327"/>
          </a:xfrm>
          <a:prstGeom prst="rect">
            <a:avLst/>
          </a:prstGeom>
          <a:ln w="12700">
            <a:miter lim="400000"/>
          </a:ln>
        </p:spPr>
        <p:txBody>
          <a:bodyPr wrap="square" lIns="45718" tIns="45718" rIns="45718" bIns="45718">
            <a:spAutoFit/>
          </a:bodyPr>
          <a:lstStyle>
            <a:lvl1pPr>
              <a:defRPr sz="3900" b="1">
                <a:solidFill>
                  <a:srgbClr val="FFFFFF"/>
                </a:solidFill>
                <a:latin typeface="微软雅黑 Light"/>
                <a:ea typeface="微软雅黑 Light"/>
                <a:cs typeface="微软雅黑 Light"/>
                <a:sym typeface="微软雅黑 Light"/>
              </a:defRPr>
            </a:lvl1pPr>
          </a:lstStyle>
          <a:p>
            <a:r>
              <a:rPr lang="zh-CN" altLang="en-US" sz="3600" dirty="0" smtClean="0">
                <a:latin typeface="微软雅黑" charset="0"/>
                <a:ea typeface="微软雅黑" charset="0"/>
              </a:rPr>
              <a:t>主讲人：</a:t>
            </a:r>
            <a:endParaRPr sz="3600" dirty="0">
              <a:latin typeface="微软雅黑" charset="0"/>
              <a:ea typeface="微软雅黑"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5976664" cy="461665"/>
          </a:xfrm>
          <a:prstGeom prst="rect">
            <a:avLst/>
          </a:prstGeom>
          <a:noFill/>
        </p:spPr>
        <p:txBody>
          <a:bodyPr wrap="square" rtlCol="0">
            <a:spAutoFit/>
          </a:bodyPr>
          <a:lstStyle/>
          <a:p>
            <a:r>
              <a:rPr lang="zh-CN" altLang="en-US" sz="2400" dirty="0">
                <a:solidFill>
                  <a:schemeClr val="accent3"/>
                </a:solidFill>
              </a:rPr>
              <a:t>安卓系统安全形势</a:t>
            </a:r>
            <a:endParaRPr lang="en-US" altLang="zh-CN" sz="2400" dirty="0">
              <a:solidFill>
                <a:schemeClr val="accent3"/>
              </a:solidFill>
            </a:endParaRPr>
          </a:p>
        </p:txBody>
      </p:sp>
      <p:pic>
        <p:nvPicPr>
          <p:cNvPr id="2" name="Picture 1"/>
          <p:cNvPicPr>
            <a:picLocks noChangeAspect="1"/>
          </p:cNvPicPr>
          <p:nvPr/>
        </p:nvPicPr>
        <p:blipFill>
          <a:blip r:embed="rId2"/>
          <a:stretch>
            <a:fillRect/>
          </a:stretch>
        </p:blipFill>
        <p:spPr>
          <a:xfrm>
            <a:off x="323528" y="2394109"/>
            <a:ext cx="4207619" cy="2524571"/>
          </a:xfrm>
          <a:prstGeom prst="rect">
            <a:avLst/>
          </a:prstGeom>
        </p:spPr>
      </p:pic>
      <p:pic>
        <p:nvPicPr>
          <p:cNvPr id="3" name="Picture 2"/>
          <p:cNvPicPr>
            <a:picLocks noChangeAspect="1"/>
          </p:cNvPicPr>
          <p:nvPr/>
        </p:nvPicPr>
        <p:blipFill>
          <a:blip r:embed="rId3"/>
          <a:stretch>
            <a:fillRect/>
          </a:stretch>
        </p:blipFill>
        <p:spPr>
          <a:xfrm>
            <a:off x="4716016" y="2376532"/>
            <a:ext cx="4164138" cy="2540124"/>
          </a:xfrm>
          <a:prstGeom prst="rect">
            <a:avLst/>
          </a:prstGeom>
        </p:spPr>
      </p:pic>
      <p:sp>
        <p:nvSpPr>
          <p:cNvPr id="6" name="Rectangle 5"/>
          <p:cNvSpPr/>
          <p:nvPr/>
        </p:nvSpPr>
        <p:spPr>
          <a:xfrm>
            <a:off x="323528" y="1214656"/>
            <a:ext cx="2492990" cy="369332"/>
          </a:xfrm>
          <a:prstGeom prst="rect">
            <a:avLst/>
          </a:prstGeom>
        </p:spPr>
        <p:txBody>
          <a:bodyPr wrap="none">
            <a:spAutoFit/>
          </a:bodyPr>
          <a:lstStyle/>
          <a:p>
            <a:r>
              <a:rPr lang="zh-CN" altLang="en-US" b="1">
                <a:solidFill>
                  <a:srgbClr val="262626"/>
                </a:solidFill>
                <a:latin typeface="微软雅黑" charset="-122"/>
              </a:rPr>
              <a:t>阿里移动安全漏洞年报</a:t>
            </a:r>
          </a:p>
        </p:txBody>
      </p:sp>
    </p:spTree>
    <p:extLst>
      <p:ext uri="{BB962C8B-B14F-4D97-AF65-F5344CB8AC3E}">
        <p14:creationId xmlns:p14="http://schemas.microsoft.com/office/powerpoint/2010/main" val="182697003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en-US" altLang="zh-CN" sz="2400">
                <a:solidFill>
                  <a:schemeClr val="accent3"/>
                </a:solidFill>
              </a:rPr>
              <a:t>Hook</a:t>
            </a:r>
            <a:r>
              <a:rPr lang="zh-CN" altLang="en-US" sz="2400">
                <a:solidFill>
                  <a:schemeClr val="accent3"/>
                </a:solidFill>
              </a:rPr>
              <a:t>法</a:t>
            </a:r>
          </a:p>
        </p:txBody>
      </p:sp>
      <p:sp>
        <p:nvSpPr>
          <p:cNvPr id="8" name="Rectangle 7"/>
          <p:cNvSpPr/>
          <p:nvPr/>
        </p:nvSpPr>
        <p:spPr>
          <a:xfrm>
            <a:off x="351417" y="1239142"/>
            <a:ext cx="5472608" cy="461665"/>
          </a:xfrm>
          <a:prstGeom prst="rect">
            <a:avLst/>
          </a:prstGeom>
        </p:spPr>
        <p:txBody>
          <a:bodyPr wrap="square">
            <a:spAutoFit/>
          </a:bodyPr>
          <a:lstStyle/>
          <a:p>
            <a:r>
              <a:rPr lang="en-US" altLang="zh-CN" sz="2400"/>
              <a:t>Hook dvmDexFileOpenPartial</a:t>
            </a:r>
          </a:p>
        </p:txBody>
      </p:sp>
      <p:pic>
        <p:nvPicPr>
          <p:cNvPr id="7" name="Picture 6"/>
          <p:cNvPicPr>
            <a:picLocks noChangeAspect="1"/>
          </p:cNvPicPr>
          <p:nvPr/>
        </p:nvPicPr>
        <p:blipFill>
          <a:blip r:embed="rId2"/>
          <a:stretch>
            <a:fillRect/>
          </a:stretch>
        </p:blipFill>
        <p:spPr>
          <a:xfrm>
            <a:off x="539552" y="1772816"/>
            <a:ext cx="6660232" cy="3960900"/>
          </a:xfrm>
          <a:prstGeom prst="rect">
            <a:avLst/>
          </a:prstGeom>
        </p:spPr>
      </p:pic>
    </p:spTree>
    <p:extLst>
      <p:ext uri="{BB962C8B-B14F-4D97-AF65-F5344CB8AC3E}">
        <p14:creationId xmlns:p14="http://schemas.microsoft.com/office/powerpoint/2010/main" val="13582828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定制系统</a:t>
            </a:r>
          </a:p>
        </p:txBody>
      </p:sp>
      <p:sp>
        <p:nvSpPr>
          <p:cNvPr id="8" name="Rectangle 7"/>
          <p:cNvSpPr/>
          <p:nvPr/>
        </p:nvSpPr>
        <p:spPr>
          <a:xfrm>
            <a:off x="351417" y="1239142"/>
            <a:ext cx="5472608" cy="461665"/>
          </a:xfrm>
          <a:prstGeom prst="rect">
            <a:avLst/>
          </a:prstGeom>
        </p:spPr>
        <p:txBody>
          <a:bodyPr wrap="square">
            <a:spAutoFit/>
          </a:bodyPr>
          <a:lstStyle/>
          <a:p>
            <a:r>
              <a:rPr lang="zh-CN" altLang="en-US" sz="2400"/>
              <a:t>修改安卓源码并刷机</a:t>
            </a:r>
            <a:endParaRPr lang="en-US" altLang="zh-CN" sz="2400"/>
          </a:p>
        </p:txBody>
      </p:sp>
      <p:pic>
        <p:nvPicPr>
          <p:cNvPr id="3" name="Picture 2"/>
          <p:cNvPicPr>
            <a:picLocks noChangeAspect="1"/>
          </p:cNvPicPr>
          <p:nvPr/>
        </p:nvPicPr>
        <p:blipFill>
          <a:blip r:embed="rId2"/>
          <a:stretch>
            <a:fillRect/>
          </a:stretch>
        </p:blipFill>
        <p:spPr>
          <a:xfrm>
            <a:off x="467544" y="1844824"/>
            <a:ext cx="7452320" cy="4025873"/>
          </a:xfrm>
          <a:prstGeom prst="rect">
            <a:avLst/>
          </a:prstGeom>
        </p:spPr>
      </p:pic>
    </p:spTree>
    <p:extLst>
      <p:ext uri="{BB962C8B-B14F-4D97-AF65-F5344CB8AC3E}">
        <p14:creationId xmlns:p14="http://schemas.microsoft.com/office/powerpoint/2010/main" val="12381133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定制系统</a:t>
            </a:r>
          </a:p>
        </p:txBody>
      </p:sp>
      <p:sp>
        <p:nvSpPr>
          <p:cNvPr id="8" name="Rectangle 7"/>
          <p:cNvSpPr/>
          <p:nvPr/>
        </p:nvSpPr>
        <p:spPr>
          <a:xfrm>
            <a:off x="351416" y="1239142"/>
            <a:ext cx="7172911" cy="461665"/>
          </a:xfrm>
          <a:prstGeom prst="rect">
            <a:avLst/>
          </a:prstGeom>
        </p:spPr>
        <p:txBody>
          <a:bodyPr wrap="square">
            <a:spAutoFit/>
          </a:bodyPr>
          <a:lstStyle/>
          <a:p>
            <a:r>
              <a:rPr lang="en-US" altLang="zh-CN" sz="2400"/>
              <a:t>DumpApk </a:t>
            </a:r>
            <a:r>
              <a:rPr lang="en-US" altLang="zh-CN" sz="2400">
                <a:hlinkClick r:id="rId2"/>
              </a:rPr>
              <a:t>https://github.com/CvvT/DumpApk</a:t>
            </a:r>
            <a:endParaRPr lang="en-US" altLang="zh-CN" sz="2400"/>
          </a:p>
        </p:txBody>
      </p:sp>
      <p:pic>
        <p:nvPicPr>
          <p:cNvPr id="2" name="Picture 1"/>
          <p:cNvPicPr>
            <a:picLocks noChangeAspect="1"/>
          </p:cNvPicPr>
          <p:nvPr/>
        </p:nvPicPr>
        <p:blipFill>
          <a:blip r:embed="rId3"/>
          <a:stretch>
            <a:fillRect/>
          </a:stretch>
        </p:blipFill>
        <p:spPr>
          <a:xfrm>
            <a:off x="467544" y="2420888"/>
            <a:ext cx="7668344" cy="3166166"/>
          </a:xfrm>
          <a:prstGeom prst="rect">
            <a:avLst/>
          </a:prstGeom>
        </p:spPr>
      </p:pic>
      <p:sp>
        <p:nvSpPr>
          <p:cNvPr id="5" name="TextBox 4"/>
          <p:cNvSpPr txBox="1"/>
          <p:nvPr/>
        </p:nvSpPr>
        <p:spPr>
          <a:xfrm>
            <a:off x="467544" y="1916832"/>
            <a:ext cx="1569660" cy="369332"/>
          </a:xfrm>
          <a:prstGeom prst="rect">
            <a:avLst/>
          </a:prstGeom>
          <a:noFill/>
        </p:spPr>
        <p:txBody>
          <a:bodyPr wrap="none" rtlCol="0">
            <a:spAutoFit/>
          </a:bodyPr>
          <a:lstStyle/>
          <a:p>
            <a:r>
              <a:rPr lang="zh-CN" altLang="en-US"/>
              <a:t>只针对部分壳</a:t>
            </a:r>
            <a:endParaRPr lang="en-US"/>
          </a:p>
        </p:txBody>
      </p:sp>
    </p:spTree>
    <p:extLst>
      <p:ext uri="{BB962C8B-B14F-4D97-AF65-F5344CB8AC3E}">
        <p14:creationId xmlns:p14="http://schemas.microsoft.com/office/powerpoint/2010/main" val="2789020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动态调试法</a:t>
            </a:r>
          </a:p>
        </p:txBody>
      </p:sp>
      <p:sp>
        <p:nvSpPr>
          <p:cNvPr id="8" name="Rectangle 7"/>
          <p:cNvSpPr/>
          <p:nvPr/>
        </p:nvSpPr>
        <p:spPr>
          <a:xfrm>
            <a:off x="351417" y="1239142"/>
            <a:ext cx="1916327" cy="461665"/>
          </a:xfrm>
          <a:prstGeom prst="rect">
            <a:avLst/>
          </a:prstGeom>
        </p:spPr>
        <p:txBody>
          <a:bodyPr wrap="square">
            <a:spAutoFit/>
          </a:bodyPr>
          <a:lstStyle/>
          <a:p>
            <a:r>
              <a:rPr lang="en-US" altLang="zh-CN" sz="2400"/>
              <a:t>IDA Pro</a:t>
            </a:r>
          </a:p>
        </p:txBody>
      </p:sp>
      <p:pic>
        <p:nvPicPr>
          <p:cNvPr id="2" name="Picture 1"/>
          <p:cNvPicPr>
            <a:picLocks noChangeAspect="1"/>
          </p:cNvPicPr>
          <p:nvPr/>
        </p:nvPicPr>
        <p:blipFill>
          <a:blip r:embed="rId2"/>
          <a:stretch>
            <a:fillRect/>
          </a:stretch>
        </p:blipFill>
        <p:spPr>
          <a:xfrm>
            <a:off x="203994" y="1772816"/>
            <a:ext cx="3791942" cy="2543518"/>
          </a:xfrm>
          <a:prstGeom prst="rect">
            <a:avLst/>
          </a:prstGeom>
        </p:spPr>
      </p:pic>
      <p:pic>
        <p:nvPicPr>
          <p:cNvPr id="5" name="Picture 4"/>
          <p:cNvPicPr>
            <a:picLocks noChangeAspect="1"/>
          </p:cNvPicPr>
          <p:nvPr/>
        </p:nvPicPr>
        <p:blipFill>
          <a:blip r:embed="rId3"/>
          <a:stretch>
            <a:fillRect/>
          </a:stretch>
        </p:blipFill>
        <p:spPr>
          <a:xfrm>
            <a:off x="203994" y="4476923"/>
            <a:ext cx="7797800" cy="1511300"/>
          </a:xfrm>
          <a:prstGeom prst="rect">
            <a:avLst/>
          </a:prstGeom>
        </p:spPr>
      </p:pic>
      <p:pic>
        <p:nvPicPr>
          <p:cNvPr id="6" name="Picture 5"/>
          <p:cNvPicPr>
            <a:picLocks noChangeAspect="1"/>
          </p:cNvPicPr>
          <p:nvPr/>
        </p:nvPicPr>
        <p:blipFill>
          <a:blip r:embed="rId4"/>
          <a:stretch>
            <a:fillRect/>
          </a:stretch>
        </p:blipFill>
        <p:spPr>
          <a:xfrm>
            <a:off x="4788024" y="1679557"/>
            <a:ext cx="3960440" cy="2616912"/>
          </a:xfrm>
          <a:prstGeom prst="rect">
            <a:avLst/>
          </a:prstGeom>
        </p:spPr>
      </p:pic>
    </p:spTree>
    <p:extLst>
      <p:ext uri="{BB962C8B-B14F-4D97-AF65-F5344CB8AC3E}">
        <p14:creationId xmlns:p14="http://schemas.microsoft.com/office/powerpoint/2010/main" val="18080158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动态调试法</a:t>
            </a:r>
          </a:p>
        </p:txBody>
      </p:sp>
      <p:sp>
        <p:nvSpPr>
          <p:cNvPr id="8" name="Rectangle 7"/>
          <p:cNvSpPr/>
          <p:nvPr/>
        </p:nvSpPr>
        <p:spPr>
          <a:xfrm>
            <a:off x="351417" y="1239142"/>
            <a:ext cx="5228695" cy="1938992"/>
          </a:xfrm>
          <a:prstGeom prst="rect">
            <a:avLst/>
          </a:prstGeom>
        </p:spPr>
        <p:txBody>
          <a:bodyPr wrap="square">
            <a:spAutoFit/>
          </a:bodyPr>
          <a:lstStyle/>
          <a:p>
            <a:r>
              <a:rPr lang="en-US" altLang="zh-CN" sz="2400"/>
              <a:t>gdb gcore</a:t>
            </a:r>
            <a:r>
              <a:rPr lang="zh-CN" altLang="en-US" sz="2400"/>
              <a:t>法</a:t>
            </a:r>
            <a:endParaRPr lang="en-US" altLang="zh-CN" sz="2400"/>
          </a:p>
          <a:p>
            <a:r>
              <a:rPr lang="en-US" altLang="zh-CN"/>
              <a:t>.gdbserver :1234 –attach pid</a:t>
            </a:r>
          </a:p>
          <a:p>
            <a:r>
              <a:rPr lang="en-US" altLang="zh-CN"/>
              <a:t>.gdb</a:t>
            </a:r>
          </a:p>
          <a:p>
            <a:r>
              <a:rPr lang="en-US" altLang="zh-CN"/>
              <a:t>(gdb) target remote :1234</a:t>
            </a:r>
          </a:p>
          <a:p>
            <a:r>
              <a:rPr lang="en-US" altLang="zh-CN"/>
              <a:t>(gdb) gcore</a:t>
            </a:r>
          </a:p>
          <a:p>
            <a:r>
              <a:rPr lang="en-US" altLang="zh-CN" sz="2400"/>
              <a:t>coredump</a:t>
            </a:r>
            <a:r>
              <a:rPr lang="zh-CN" altLang="en-US" sz="2400"/>
              <a:t>文件中搜索“</a:t>
            </a:r>
            <a:r>
              <a:rPr lang="de-DE" sz="2400"/>
              <a:t>dex.035</a:t>
            </a:r>
            <a:r>
              <a:rPr lang="zh-CN" altLang="en-US" sz="2400"/>
              <a:t>”</a:t>
            </a:r>
            <a:endParaRPr lang="en-US" altLang="zh-CN" sz="2400"/>
          </a:p>
        </p:txBody>
      </p:sp>
      <p:pic>
        <p:nvPicPr>
          <p:cNvPr id="3" name="Picture 2"/>
          <p:cNvPicPr>
            <a:picLocks noChangeAspect="1"/>
          </p:cNvPicPr>
          <p:nvPr/>
        </p:nvPicPr>
        <p:blipFill>
          <a:blip r:embed="rId2"/>
          <a:stretch>
            <a:fillRect/>
          </a:stretch>
        </p:blipFill>
        <p:spPr>
          <a:xfrm>
            <a:off x="467544" y="3284984"/>
            <a:ext cx="8100392" cy="2380012"/>
          </a:xfrm>
          <a:prstGeom prst="rect">
            <a:avLst/>
          </a:prstGeom>
        </p:spPr>
      </p:pic>
    </p:spTree>
    <p:extLst>
      <p:ext uri="{BB962C8B-B14F-4D97-AF65-F5344CB8AC3E}">
        <p14:creationId xmlns:p14="http://schemas.microsoft.com/office/powerpoint/2010/main" val="18509336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latin typeface="微软雅黑" charset="0"/>
                <a:ea typeface="微软雅黑" charset="0"/>
              </a:rPr>
              <a:t>第二代壳</a:t>
            </a:r>
            <a:endParaRPr lang="zh-CN" dirty="0">
              <a:latin typeface="微软雅黑" charset="0"/>
              <a:ea typeface="微软雅黑" charset="0"/>
            </a:endParaRPr>
          </a:p>
        </p:txBody>
      </p:sp>
      <p:sp>
        <p:nvSpPr>
          <p:cNvPr id="8" name="Shape 134"/>
          <p:cNvSpPr/>
          <p:nvPr/>
        </p:nvSpPr>
        <p:spPr>
          <a:xfrm>
            <a:off x="813576" y="1916832"/>
            <a:ext cx="2592287" cy="2585319"/>
          </a:xfrm>
          <a:prstGeom prst="rect">
            <a:avLst/>
          </a:prstGeom>
          <a:ln w="12700">
            <a:miter lim="400000"/>
          </a:ln>
        </p:spPr>
        <p:txBody>
          <a:bodyPr wrap="square" lIns="45718" tIns="45718" rIns="45718" bIns="45718">
            <a:spAutoFit/>
          </a:bodyPr>
          <a:lstStyle/>
          <a:p>
            <a:r>
              <a:rPr lang="en-US" altLang="zh-CN" dirty="0" smtClean="0">
                <a:solidFill>
                  <a:schemeClr val="accent3"/>
                </a:solidFill>
              </a:rPr>
              <a:t>1.</a:t>
            </a:r>
            <a:r>
              <a:rPr lang="zh-CN" altLang="en-US">
                <a:solidFill>
                  <a:schemeClr val="accent3"/>
                </a:solidFill>
              </a:rPr>
              <a:t>内存重组法</a:t>
            </a:r>
            <a:endParaRPr lang="en-US" altLang="zh-CN">
              <a:solidFill>
                <a:schemeClr val="accent3"/>
              </a:solidFill>
            </a:endParaRPr>
          </a:p>
          <a:p>
            <a:endParaRPr lang="en-US" altLang="zh-CN">
              <a:solidFill>
                <a:schemeClr val="accent3"/>
              </a:solidFill>
            </a:endParaRPr>
          </a:p>
          <a:p>
            <a:r>
              <a:rPr lang="en-US" altLang="zh-CN">
                <a:solidFill>
                  <a:schemeClr val="accent3"/>
                </a:solidFill>
              </a:rPr>
              <a:t>2.Hook</a:t>
            </a:r>
            <a:r>
              <a:rPr lang="zh-CN" altLang="en-US">
                <a:solidFill>
                  <a:schemeClr val="accent3"/>
                </a:solidFill>
              </a:rPr>
              <a:t>法</a:t>
            </a:r>
            <a:endParaRPr lang="en-US" altLang="zh-CN">
              <a:solidFill>
                <a:schemeClr val="accent3"/>
              </a:solidFill>
            </a:endParaRPr>
          </a:p>
          <a:p>
            <a:endParaRPr lang="en-US" altLang="zh-CN">
              <a:solidFill>
                <a:schemeClr val="accent3"/>
              </a:solidFill>
            </a:endParaRPr>
          </a:p>
          <a:p>
            <a:r>
              <a:rPr lang="en-US" altLang="zh-CN">
                <a:solidFill>
                  <a:schemeClr val="accent3"/>
                </a:solidFill>
              </a:rPr>
              <a:t>3.</a:t>
            </a:r>
            <a:r>
              <a:rPr lang="zh-CN" altLang="en-US">
                <a:solidFill>
                  <a:schemeClr val="accent3"/>
                </a:solidFill>
              </a:rPr>
              <a:t>动态调试</a:t>
            </a:r>
            <a:endParaRPr lang="en-US" altLang="zh-CN">
              <a:solidFill>
                <a:schemeClr val="accent3"/>
              </a:solidFill>
            </a:endParaRPr>
          </a:p>
          <a:p>
            <a:endParaRPr lang="en-US" altLang="zh-CN">
              <a:solidFill>
                <a:schemeClr val="accent3"/>
              </a:solidFill>
            </a:endParaRPr>
          </a:p>
          <a:p>
            <a:r>
              <a:rPr lang="en-US" altLang="zh-CN">
                <a:solidFill>
                  <a:schemeClr val="accent3"/>
                </a:solidFill>
              </a:rPr>
              <a:t>4.</a:t>
            </a:r>
            <a:r>
              <a:rPr lang="zh-CN" altLang="en-US">
                <a:solidFill>
                  <a:schemeClr val="accent3"/>
                </a:solidFill>
              </a:rPr>
              <a:t>定制系统</a:t>
            </a:r>
            <a:endParaRPr lang="en-US" altLang="zh-CN">
              <a:solidFill>
                <a:schemeClr val="accent3"/>
              </a:solidFill>
            </a:endParaRPr>
          </a:p>
          <a:p>
            <a:endParaRPr lang="en-US" altLang="zh-CN">
              <a:solidFill>
                <a:schemeClr val="accent3"/>
              </a:solidFill>
            </a:endParaRPr>
          </a:p>
          <a:p>
            <a:r>
              <a:rPr lang="en-US" altLang="zh-CN">
                <a:solidFill>
                  <a:schemeClr val="accent3"/>
                </a:solidFill>
              </a:rPr>
              <a:t>5.</a:t>
            </a:r>
            <a:r>
              <a:rPr lang="zh-CN" altLang="en-US">
                <a:solidFill>
                  <a:schemeClr val="accent3"/>
                </a:solidFill>
              </a:rPr>
              <a:t>静态脱壳机 </a:t>
            </a:r>
            <a:endParaRPr lang="en-US" altLang="zh-CN" dirty="0" smtClean="0">
              <a:solidFill>
                <a:schemeClr val="accent3"/>
              </a:solidFill>
            </a:endParaRPr>
          </a:p>
        </p:txBody>
      </p:sp>
    </p:spTree>
    <p:extLst>
      <p:ext uri="{BB962C8B-B14F-4D97-AF65-F5344CB8AC3E}">
        <p14:creationId xmlns:p14="http://schemas.microsoft.com/office/powerpoint/2010/main" val="17599922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内存重组法</a:t>
            </a:r>
          </a:p>
        </p:txBody>
      </p:sp>
      <p:sp>
        <p:nvSpPr>
          <p:cNvPr id="8" name="Rectangle 7"/>
          <p:cNvSpPr/>
          <p:nvPr/>
        </p:nvSpPr>
        <p:spPr>
          <a:xfrm>
            <a:off x="351416" y="1239142"/>
            <a:ext cx="8181024" cy="830997"/>
          </a:xfrm>
          <a:prstGeom prst="rect">
            <a:avLst/>
          </a:prstGeom>
        </p:spPr>
        <p:txBody>
          <a:bodyPr wrap="square">
            <a:spAutoFit/>
          </a:bodyPr>
          <a:lstStyle/>
          <a:p>
            <a:r>
              <a:rPr lang="en-US" altLang="zh-CN" sz="2400"/>
              <a:t>Dex</a:t>
            </a:r>
            <a:r>
              <a:rPr lang="zh-CN" altLang="en-US" sz="2400"/>
              <a:t>篇</a:t>
            </a:r>
            <a:endParaRPr lang="en-US" altLang="zh-CN" sz="2400"/>
          </a:p>
          <a:p>
            <a:r>
              <a:rPr lang="en-US" altLang="zh-CN" sz="2400"/>
              <a:t>ZjDroid </a:t>
            </a:r>
            <a:r>
              <a:rPr lang="en-US" altLang="zh-CN" sz="2400">
                <a:hlinkClick r:id="rId2"/>
              </a:rPr>
              <a:t>http://bbs.pediy.com/showthread.php?t=190494</a:t>
            </a:r>
            <a:endParaRPr lang="en-US" altLang="zh-CN" sz="2400"/>
          </a:p>
        </p:txBody>
      </p:sp>
      <p:pic>
        <p:nvPicPr>
          <p:cNvPr id="2" name="Picture 1"/>
          <p:cNvPicPr>
            <a:picLocks noChangeAspect="1"/>
          </p:cNvPicPr>
          <p:nvPr/>
        </p:nvPicPr>
        <p:blipFill>
          <a:blip r:embed="rId3"/>
          <a:stretch>
            <a:fillRect/>
          </a:stretch>
        </p:blipFill>
        <p:spPr>
          <a:xfrm>
            <a:off x="381172" y="2204864"/>
            <a:ext cx="7956376" cy="3084537"/>
          </a:xfrm>
          <a:prstGeom prst="rect">
            <a:avLst/>
          </a:prstGeom>
        </p:spPr>
      </p:pic>
    </p:spTree>
    <p:extLst>
      <p:ext uri="{BB962C8B-B14F-4D97-AF65-F5344CB8AC3E}">
        <p14:creationId xmlns:p14="http://schemas.microsoft.com/office/powerpoint/2010/main" val="2134120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内存重组法</a:t>
            </a:r>
          </a:p>
        </p:txBody>
      </p:sp>
      <p:sp>
        <p:nvSpPr>
          <p:cNvPr id="8" name="Rectangle 7"/>
          <p:cNvSpPr/>
          <p:nvPr/>
        </p:nvSpPr>
        <p:spPr>
          <a:xfrm>
            <a:off x="351416" y="1239142"/>
            <a:ext cx="8181024" cy="830997"/>
          </a:xfrm>
          <a:prstGeom prst="rect">
            <a:avLst/>
          </a:prstGeom>
        </p:spPr>
        <p:txBody>
          <a:bodyPr wrap="square">
            <a:spAutoFit/>
          </a:bodyPr>
          <a:lstStyle/>
          <a:p>
            <a:r>
              <a:rPr lang="en-US" altLang="zh-CN" sz="2400"/>
              <a:t>Dex</a:t>
            </a:r>
            <a:r>
              <a:rPr lang="zh-CN" altLang="en-US" sz="2400"/>
              <a:t>篇</a:t>
            </a:r>
            <a:endParaRPr lang="en-US" altLang="zh-CN" sz="2400"/>
          </a:p>
          <a:p>
            <a:r>
              <a:rPr lang="en-US" altLang="zh-CN" sz="2400"/>
              <a:t>ZjDroid </a:t>
            </a:r>
            <a:r>
              <a:rPr lang="en-US" altLang="zh-CN" sz="2400">
                <a:hlinkClick r:id="rId2"/>
              </a:rPr>
              <a:t>http://bbs.pediy.com/showthread.php?t=190494</a:t>
            </a:r>
            <a:endParaRPr lang="en-US" altLang="zh-CN" sz="2400"/>
          </a:p>
        </p:txBody>
      </p:sp>
      <p:sp>
        <p:nvSpPr>
          <p:cNvPr id="3" name="TextBox 2"/>
          <p:cNvSpPr txBox="1"/>
          <p:nvPr/>
        </p:nvSpPr>
        <p:spPr>
          <a:xfrm>
            <a:off x="462337" y="2250040"/>
            <a:ext cx="5429692" cy="369332"/>
          </a:xfrm>
          <a:prstGeom prst="rect">
            <a:avLst/>
          </a:prstGeom>
          <a:noFill/>
        </p:spPr>
        <p:txBody>
          <a:bodyPr wrap="none" rtlCol="0">
            <a:spAutoFit/>
          </a:bodyPr>
          <a:lstStyle/>
          <a:p>
            <a:r>
              <a:rPr lang="zh-CN" altLang="en-US"/>
              <a:t>对付一切内存中完整的</a:t>
            </a:r>
            <a:r>
              <a:rPr lang="en-US" altLang="zh-CN"/>
              <a:t>dex</a:t>
            </a:r>
            <a:r>
              <a:rPr lang="zh-CN" altLang="en-US"/>
              <a:t>，包括壳与动态加载的</a:t>
            </a:r>
            <a:r>
              <a:rPr lang="en-US" altLang="zh-CN"/>
              <a:t>jar</a:t>
            </a:r>
            <a:endParaRPr lang="en-US"/>
          </a:p>
        </p:txBody>
      </p:sp>
      <p:pic>
        <p:nvPicPr>
          <p:cNvPr id="5" name="Picture 4"/>
          <p:cNvPicPr>
            <a:picLocks noChangeAspect="1"/>
          </p:cNvPicPr>
          <p:nvPr/>
        </p:nvPicPr>
        <p:blipFill>
          <a:blip r:embed="rId3"/>
          <a:stretch>
            <a:fillRect/>
          </a:stretch>
        </p:blipFill>
        <p:spPr>
          <a:xfrm>
            <a:off x="462337" y="2708920"/>
            <a:ext cx="7232352" cy="1435170"/>
          </a:xfrm>
          <a:prstGeom prst="rect">
            <a:avLst/>
          </a:prstGeom>
        </p:spPr>
      </p:pic>
      <p:pic>
        <p:nvPicPr>
          <p:cNvPr id="6" name="Picture 5"/>
          <p:cNvPicPr>
            <a:picLocks noChangeAspect="1"/>
          </p:cNvPicPr>
          <p:nvPr/>
        </p:nvPicPr>
        <p:blipFill>
          <a:blip r:embed="rId4"/>
          <a:stretch>
            <a:fillRect/>
          </a:stretch>
        </p:blipFill>
        <p:spPr>
          <a:xfrm>
            <a:off x="462337" y="4365104"/>
            <a:ext cx="8140700" cy="990600"/>
          </a:xfrm>
          <a:prstGeom prst="rect">
            <a:avLst/>
          </a:prstGeom>
        </p:spPr>
      </p:pic>
    </p:spTree>
    <p:extLst>
      <p:ext uri="{BB962C8B-B14F-4D97-AF65-F5344CB8AC3E}">
        <p14:creationId xmlns:p14="http://schemas.microsoft.com/office/powerpoint/2010/main" val="20924599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内存重组法</a:t>
            </a:r>
          </a:p>
        </p:txBody>
      </p:sp>
      <p:sp>
        <p:nvSpPr>
          <p:cNvPr id="8" name="Rectangle 7"/>
          <p:cNvSpPr/>
          <p:nvPr/>
        </p:nvSpPr>
        <p:spPr>
          <a:xfrm>
            <a:off x="351416" y="1239142"/>
            <a:ext cx="8181024" cy="830997"/>
          </a:xfrm>
          <a:prstGeom prst="rect">
            <a:avLst/>
          </a:prstGeom>
        </p:spPr>
        <p:txBody>
          <a:bodyPr wrap="square">
            <a:spAutoFit/>
          </a:bodyPr>
          <a:lstStyle/>
          <a:p>
            <a:r>
              <a:rPr lang="en-US" altLang="zh-CN" sz="2400"/>
              <a:t>so</a:t>
            </a:r>
            <a:r>
              <a:rPr lang="zh-CN" altLang="en-US" sz="2400"/>
              <a:t>篇</a:t>
            </a:r>
            <a:endParaRPr lang="en-US" altLang="zh-CN" sz="2400"/>
          </a:p>
          <a:p>
            <a:r>
              <a:rPr lang="en-US" altLang="zh-CN" sz="2400"/>
              <a:t>elfrebuild</a:t>
            </a:r>
          </a:p>
        </p:txBody>
      </p:sp>
      <p:pic>
        <p:nvPicPr>
          <p:cNvPr id="2" name="Picture 1"/>
          <p:cNvPicPr>
            <a:picLocks noChangeAspect="1"/>
          </p:cNvPicPr>
          <p:nvPr/>
        </p:nvPicPr>
        <p:blipFill>
          <a:blip r:embed="rId2"/>
          <a:stretch>
            <a:fillRect/>
          </a:stretch>
        </p:blipFill>
        <p:spPr>
          <a:xfrm>
            <a:off x="467544" y="2204864"/>
            <a:ext cx="5184576" cy="3555524"/>
          </a:xfrm>
          <a:prstGeom prst="rect">
            <a:avLst/>
          </a:prstGeom>
        </p:spPr>
      </p:pic>
      <p:pic>
        <p:nvPicPr>
          <p:cNvPr id="5" name="Picture 4"/>
          <p:cNvPicPr>
            <a:picLocks noChangeAspect="1"/>
          </p:cNvPicPr>
          <p:nvPr/>
        </p:nvPicPr>
        <p:blipFill>
          <a:blip r:embed="rId3"/>
          <a:stretch>
            <a:fillRect/>
          </a:stretch>
        </p:blipFill>
        <p:spPr>
          <a:xfrm>
            <a:off x="5967068" y="2204864"/>
            <a:ext cx="2940918" cy="3555524"/>
          </a:xfrm>
          <a:prstGeom prst="rect">
            <a:avLst/>
          </a:prstGeom>
        </p:spPr>
      </p:pic>
    </p:spTree>
    <p:extLst>
      <p:ext uri="{BB962C8B-B14F-4D97-AF65-F5344CB8AC3E}">
        <p14:creationId xmlns:p14="http://schemas.microsoft.com/office/powerpoint/2010/main" val="122005338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内存重组法</a:t>
            </a:r>
          </a:p>
        </p:txBody>
      </p:sp>
      <p:sp>
        <p:nvSpPr>
          <p:cNvPr id="8" name="Rectangle 7"/>
          <p:cNvSpPr/>
          <p:nvPr/>
        </p:nvSpPr>
        <p:spPr>
          <a:xfrm>
            <a:off x="351416" y="1239142"/>
            <a:ext cx="5876768" cy="830997"/>
          </a:xfrm>
          <a:prstGeom prst="rect">
            <a:avLst/>
          </a:prstGeom>
        </p:spPr>
        <p:txBody>
          <a:bodyPr wrap="square">
            <a:spAutoFit/>
          </a:bodyPr>
          <a:lstStyle/>
          <a:p>
            <a:r>
              <a:rPr lang="en-US" altLang="zh-CN" sz="2400"/>
              <a:t>so</a:t>
            </a:r>
            <a:r>
              <a:rPr lang="zh-CN" altLang="en-US" sz="2400"/>
              <a:t>篇</a:t>
            </a:r>
            <a:endParaRPr lang="en-US" altLang="zh-CN" sz="2400"/>
          </a:p>
          <a:p>
            <a:r>
              <a:rPr lang="en-US" altLang="zh-CN" sz="2400"/>
              <a:t>elfrebuild</a:t>
            </a:r>
          </a:p>
        </p:txBody>
      </p:sp>
      <p:pic>
        <p:nvPicPr>
          <p:cNvPr id="7" name="Picture 6"/>
          <p:cNvPicPr>
            <a:picLocks noChangeAspect="1"/>
          </p:cNvPicPr>
          <p:nvPr/>
        </p:nvPicPr>
        <p:blipFill>
          <a:blip r:embed="rId2"/>
          <a:stretch>
            <a:fillRect/>
          </a:stretch>
        </p:blipFill>
        <p:spPr>
          <a:xfrm>
            <a:off x="4211960" y="1332554"/>
            <a:ext cx="3852900" cy="2515151"/>
          </a:xfrm>
          <a:prstGeom prst="rect">
            <a:avLst/>
          </a:prstGeom>
        </p:spPr>
      </p:pic>
      <p:sp>
        <p:nvSpPr>
          <p:cNvPr id="3" name="Rectangle 2"/>
          <p:cNvSpPr/>
          <p:nvPr/>
        </p:nvSpPr>
        <p:spPr>
          <a:xfrm>
            <a:off x="323528" y="3284984"/>
            <a:ext cx="3339376" cy="369332"/>
          </a:xfrm>
          <a:prstGeom prst="rect">
            <a:avLst/>
          </a:prstGeom>
        </p:spPr>
        <p:txBody>
          <a:bodyPr wrap="none">
            <a:spAutoFit/>
          </a:bodyPr>
          <a:lstStyle/>
          <a:p>
            <a:r>
              <a:rPr lang="zh-CN" altLang="en-US"/>
              <a:t>构造</a:t>
            </a:r>
            <a:r>
              <a:rPr lang="en-US" altLang="zh-CN"/>
              <a:t>soinfo</a:t>
            </a:r>
            <a:r>
              <a:rPr lang="zh-CN" altLang="en-US"/>
              <a:t>，然后对其进行重建</a:t>
            </a:r>
            <a:endParaRPr lang="en-US"/>
          </a:p>
        </p:txBody>
      </p:sp>
      <p:pic>
        <p:nvPicPr>
          <p:cNvPr id="9" name="Picture 8"/>
          <p:cNvPicPr>
            <a:picLocks noChangeAspect="1"/>
          </p:cNvPicPr>
          <p:nvPr/>
        </p:nvPicPr>
        <p:blipFill>
          <a:blip r:embed="rId3"/>
          <a:stretch>
            <a:fillRect/>
          </a:stretch>
        </p:blipFill>
        <p:spPr>
          <a:xfrm>
            <a:off x="323528" y="4149080"/>
            <a:ext cx="7236296" cy="1740251"/>
          </a:xfrm>
          <a:prstGeom prst="rect">
            <a:avLst/>
          </a:prstGeom>
        </p:spPr>
      </p:pic>
    </p:spTree>
    <p:extLst>
      <p:ext uri="{BB962C8B-B14F-4D97-AF65-F5344CB8AC3E}">
        <p14:creationId xmlns:p14="http://schemas.microsoft.com/office/powerpoint/2010/main" val="1894862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5976664" cy="461665"/>
          </a:xfrm>
          <a:prstGeom prst="rect">
            <a:avLst/>
          </a:prstGeom>
          <a:noFill/>
        </p:spPr>
        <p:txBody>
          <a:bodyPr wrap="square" rtlCol="0">
            <a:spAutoFit/>
          </a:bodyPr>
          <a:lstStyle/>
          <a:p>
            <a:r>
              <a:rPr lang="zh-CN" altLang="en-US" sz="2400" dirty="0">
                <a:solidFill>
                  <a:schemeClr val="accent3"/>
                </a:solidFill>
              </a:rPr>
              <a:t>安卓逆向工程师市场需求</a:t>
            </a:r>
            <a:endParaRPr lang="en-US" altLang="zh-CN" sz="2400" dirty="0">
              <a:solidFill>
                <a:schemeClr val="accent3"/>
              </a:solidFill>
            </a:endParaRPr>
          </a:p>
        </p:txBody>
      </p:sp>
      <p:pic>
        <p:nvPicPr>
          <p:cNvPr id="2" name="Picture 1"/>
          <p:cNvPicPr>
            <a:picLocks noChangeAspect="1"/>
          </p:cNvPicPr>
          <p:nvPr/>
        </p:nvPicPr>
        <p:blipFill>
          <a:blip r:embed="rId2"/>
          <a:stretch>
            <a:fillRect/>
          </a:stretch>
        </p:blipFill>
        <p:spPr>
          <a:xfrm>
            <a:off x="395536" y="1772816"/>
            <a:ext cx="3949700" cy="2019300"/>
          </a:xfrm>
          <a:prstGeom prst="rect">
            <a:avLst/>
          </a:prstGeom>
        </p:spPr>
      </p:pic>
      <p:pic>
        <p:nvPicPr>
          <p:cNvPr id="3" name="Picture 2"/>
          <p:cNvPicPr>
            <a:picLocks noChangeAspect="1"/>
          </p:cNvPicPr>
          <p:nvPr/>
        </p:nvPicPr>
        <p:blipFill>
          <a:blip r:embed="rId3"/>
          <a:stretch>
            <a:fillRect/>
          </a:stretch>
        </p:blipFill>
        <p:spPr>
          <a:xfrm>
            <a:off x="4544512" y="1592504"/>
            <a:ext cx="3511360" cy="2198167"/>
          </a:xfrm>
          <a:prstGeom prst="rect">
            <a:avLst/>
          </a:prstGeom>
        </p:spPr>
      </p:pic>
      <p:pic>
        <p:nvPicPr>
          <p:cNvPr id="5" name="Picture 4"/>
          <p:cNvPicPr>
            <a:picLocks noChangeAspect="1"/>
          </p:cNvPicPr>
          <p:nvPr/>
        </p:nvPicPr>
        <p:blipFill>
          <a:blip r:embed="rId4"/>
          <a:stretch>
            <a:fillRect/>
          </a:stretch>
        </p:blipFill>
        <p:spPr>
          <a:xfrm>
            <a:off x="4544512" y="3947457"/>
            <a:ext cx="3511360" cy="2102390"/>
          </a:xfrm>
          <a:prstGeom prst="rect">
            <a:avLst/>
          </a:prstGeom>
        </p:spPr>
      </p:pic>
      <p:pic>
        <p:nvPicPr>
          <p:cNvPr id="6" name="Picture 5"/>
          <p:cNvPicPr>
            <a:picLocks noChangeAspect="1"/>
          </p:cNvPicPr>
          <p:nvPr/>
        </p:nvPicPr>
        <p:blipFill>
          <a:blip r:embed="rId5"/>
          <a:stretch>
            <a:fillRect/>
          </a:stretch>
        </p:blipFill>
        <p:spPr>
          <a:xfrm>
            <a:off x="402040" y="3889938"/>
            <a:ext cx="3881928" cy="2182149"/>
          </a:xfrm>
          <a:prstGeom prst="rect">
            <a:avLst/>
          </a:prstGeom>
        </p:spPr>
      </p:pic>
      <p:sp>
        <p:nvSpPr>
          <p:cNvPr id="8" name="Rectangle 7"/>
          <p:cNvSpPr/>
          <p:nvPr/>
        </p:nvSpPr>
        <p:spPr>
          <a:xfrm>
            <a:off x="323528" y="1214656"/>
            <a:ext cx="2031325" cy="369332"/>
          </a:xfrm>
          <a:prstGeom prst="rect">
            <a:avLst/>
          </a:prstGeom>
        </p:spPr>
        <p:txBody>
          <a:bodyPr wrap="none">
            <a:spAutoFit/>
          </a:bodyPr>
          <a:lstStyle/>
          <a:p>
            <a:r>
              <a:rPr lang="zh-CN" altLang="en-US" b="1">
                <a:solidFill>
                  <a:srgbClr val="262626"/>
                </a:solidFill>
                <a:latin typeface="微软雅黑" charset="-122"/>
              </a:rPr>
              <a:t>看雪论坛招聘专区</a:t>
            </a:r>
          </a:p>
        </p:txBody>
      </p:sp>
    </p:spTree>
    <p:extLst>
      <p:ext uri="{BB962C8B-B14F-4D97-AF65-F5344CB8AC3E}">
        <p14:creationId xmlns:p14="http://schemas.microsoft.com/office/powerpoint/2010/main" val="5931462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en-US" altLang="zh-CN" sz="2400">
                <a:solidFill>
                  <a:schemeClr val="accent3"/>
                </a:solidFill>
              </a:rPr>
              <a:t>Hook</a:t>
            </a:r>
            <a:r>
              <a:rPr lang="zh-CN" altLang="en-US" sz="2400">
                <a:solidFill>
                  <a:schemeClr val="accent3"/>
                </a:solidFill>
              </a:rPr>
              <a:t>法</a:t>
            </a:r>
          </a:p>
        </p:txBody>
      </p:sp>
      <p:sp>
        <p:nvSpPr>
          <p:cNvPr id="8" name="Rectangle 7"/>
          <p:cNvSpPr/>
          <p:nvPr/>
        </p:nvSpPr>
        <p:spPr>
          <a:xfrm>
            <a:off x="351416" y="1239142"/>
            <a:ext cx="8325039" cy="1046440"/>
          </a:xfrm>
          <a:prstGeom prst="rect">
            <a:avLst/>
          </a:prstGeom>
        </p:spPr>
        <p:txBody>
          <a:bodyPr wrap="square">
            <a:spAutoFit/>
          </a:bodyPr>
          <a:lstStyle/>
          <a:p>
            <a:r>
              <a:rPr lang="zh-CN" altLang="en-US" sz="2400"/>
              <a:t>针对无代码抽取且</a:t>
            </a:r>
            <a:r>
              <a:rPr lang="en-US" altLang="zh-CN" sz="2400"/>
              <a:t>Hook dvmDexFileOpenPartial</a:t>
            </a:r>
            <a:r>
              <a:rPr lang="zh-CN" altLang="en-US" sz="2400"/>
              <a:t>失败</a:t>
            </a:r>
            <a:r>
              <a:rPr lang="en-US" altLang="zh-CN" sz="2400"/>
              <a:t> </a:t>
            </a:r>
          </a:p>
          <a:p>
            <a:r>
              <a:rPr lang="en-US" altLang="zh-CN" sz="2400"/>
              <a:t>Hook dexFileParse</a:t>
            </a:r>
          </a:p>
          <a:p>
            <a:r>
              <a:rPr lang="en-US" altLang="zh-CN" sz="1400">
                <a:hlinkClick r:id="rId2"/>
              </a:rPr>
              <a:t>http://androidxref.com/4.4_r1/xref/dalvik/vm/DvmDex.cpp</a:t>
            </a:r>
            <a:endParaRPr lang="en-US" altLang="zh-CN" sz="1400"/>
          </a:p>
        </p:txBody>
      </p:sp>
      <p:pic>
        <p:nvPicPr>
          <p:cNvPr id="5" name="Picture 4"/>
          <p:cNvPicPr>
            <a:picLocks noChangeAspect="1"/>
          </p:cNvPicPr>
          <p:nvPr/>
        </p:nvPicPr>
        <p:blipFill>
          <a:blip r:embed="rId3"/>
          <a:stretch>
            <a:fillRect/>
          </a:stretch>
        </p:blipFill>
        <p:spPr>
          <a:xfrm>
            <a:off x="1183819" y="2420888"/>
            <a:ext cx="6660232" cy="3475430"/>
          </a:xfrm>
          <a:prstGeom prst="rect">
            <a:avLst/>
          </a:prstGeom>
        </p:spPr>
      </p:pic>
    </p:spTree>
    <p:extLst>
      <p:ext uri="{BB962C8B-B14F-4D97-AF65-F5344CB8AC3E}">
        <p14:creationId xmlns:p14="http://schemas.microsoft.com/office/powerpoint/2010/main" val="15606783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en-US" altLang="zh-CN" sz="2400">
                <a:solidFill>
                  <a:schemeClr val="accent3"/>
                </a:solidFill>
              </a:rPr>
              <a:t>Hook</a:t>
            </a:r>
            <a:r>
              <a:rPr lang="zh-CN" altLang="en-US" sz="2400">
                <a:solidFill>
                  <a:schemeClr val="accent3"/>
                </a:solidFill>
              </a:rPr>
              <a:t>法</a:t>
            </a:r>
          </a:p>
        </p:txBody>
      </p:sp>
      <p:sp>
        <p:nvSpPr>
          <p:cNvPr id="8" name="Rectangle 7"/>
          <p:cNvSpPr/>
          <p:nvPr/>
        </p:nvSpPr>
        <p:spPr>
          <a:xfrm>
            <a:off x="351416" y="1239142"/>
            <a:ext cx="8541063" cy="1046440"/>
          </a:xfrm>
          <a:prstGeom prst="rect">
            <a:avLst/>
          </a:prstGeom>
        </p:spPr>
        <p:txBody>
          <a:bodyPr wrap="square">
            <a:spAutoFit/>
          </a:bodyPr>
          <a:lstStyle/>
          <a:p>
            <a:r>
              <a:rPr lang="zh-CN" altLang="en-US" sz="2400"/>
              <a:t>针对无代码抽取且</a:t>
            </a:r>
            <a:r>
              <a:rPr lang="en-US" altLang="zh-CN" sz="2400"/>
              <a:t>Hook dvmDexFileOpenPartial</a:t>
            </a:r>
            <a:r>
              <a:rPr lang="zh-CN" altLang="en-US" sz="2400"/>
              <a:t>失败</a:t>
            </a:r>
            <a:r>
              <a:rPr lang="en-US" altLang="zh-CN" sz="2400"/>
              <a:t> </a:t>
            </a:r>
          </a:p>
          <a:p>
            <a:r>
              <a:rPr lang="en-US" altLang="zh-CN" sz="2400"/>
              <a:t>Hook dexFileParse</a:t>
            </a:r>
          </a:p>
          <a:p>
            <a:r>
              <a:rPr lang="en-US" altLang="zh-CN" sz="1400">
                <a:hlinkClick r:id="rId2"/>
              </a:rPr>
              <a:t>https://github.com/WooyunDota/DumpDex</a:t>
            </a:r>
            <a:endParaRPr lang="en-US" altLang="zh-CN" sz="1400"/>
          </a:p>
        </p:txBody>
      </p:sp>
      <p:pic>
        <p:nvPicPr>
          <p:cNvPr id="7" name="Picture 6"/>
          <p:cNvPicPr>
            <a:picLocks noChangeAspect="1"/>
          </p:cNvPicPr>
          <p:nvPr/>
        </p:nvPicPr>
        <p:blipFill>
          <a:blip r:embed="rId3"/>
          <a:stretch>
            <a:fillRect/>
          </a:stretch>
        </p:blipFill>
        <p:spPr>
          <a:xfrm>
            <a:off x="1524602" y="2420888"/>
            <a:ext cx="6194690" cy="3566064"/>
          </a:xfrm>
          <a:prstGeom prst="rect">
            <a:avLst/>
          </a:prstGeom>
        </p:spPr>
      </p:pic>
    </p:spTree>
    <p:extLst>
      <p:ext uri="{BB962C8B-B14F-4D97-AF65-F5344CB8AC3E}">
        <p14:creationId xmlns:p14="http://schemas.microsoft.com/office/powerpoint/2010/main" val="9557135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en-US" altLang="zh-CN" sz="2400">
                <a:solidFill>
                  <a:schemeClr val="accent3"/>
                </a:solidFill>
              </a:rPr>
              <a:t>Hook</a:t>
            </a:r>
            <a:r>
              <a:rPr lang="zh-CN" altLang="en-US" sz="2400">
                <a:solidFill>
                  <a:schemeClr val="accent3"/>
                </a:solidFill>
              </a:rPr>
              <a:t>法</a:t>
            </a:r>
          </a:p>
        </p:txBody>
      </p:sp>
      <p:sp>
        <p:nvSpPr>
          <p:cNvPr id="8" name="Rectangle 7"/>
          <p:cNvSpPr/>
          <p:nvPr/>
        </p:nvSpPr>
        <p:spPr>
          <a:xfrm>
            <a:off x="351416" y="1239142"/>
            <a:ext cx="8325039" cy="1046440"/>
          </a:xfrm>
          <a:prstGeom prst="rect">
            <a:avLst/>
          </a:prstGeom>
        </p:spPr>
        <p:txBody>
          <a:bodyPr wrap="square">
            <a:spAutoFit/>
          </a:bodyPr>
          <a:lstStyle/>
          <a:p>
            <a:r>
              <a:rPr lang="zh-CN" altLang="en-US" sz="2400"/>
              <a:t>针对无代码抽取且</a:t>
            </a:r>
            <a:r>
              <a:rPr lang="en-US" altLang="zh-CN" sz="2400"/>
              <a:t>Hook dexFileParse</a:t>
            </a:r>
            <a:r>
              <a:rPr lang="zh-CN" altLang="en-US" sz="2400"/>
              <a:t>失败</a:t>
            </a:r>
            <a:endParaRPr lang="en-US" altLang="zh-CN" sz="2400"/>
          </a:p>
          <a:p>
            <a:r>
              <a:rPr lang="en-US" altLang="zh-CN" sz="2400"/>
              <a:t>Hook memcmp </a:t>
            </a:r>
          </a:p>
          <a:p>
            <a:r>
              <a:rPr lang="en-US" altLang="zh-CN" sz="1400">
                <a:hlinkClick r:id="rId2"/>
              </a:rPr>
              <a:t>http://androidxref.com/4.4_r1/xref/dalvik/vm/DvmDex.cpp</a:t>
            </a:r>
            <a:endParaRPr lang="en-US" altLang="zh-CN" sz="1400"/>
          </a:p>
        </p:txBody>
      </p:sp>
      <p:pic>
        <p:nvPicPr>
          <p:cNvPr id="2" name="Picture 1"/>
          <p:cNvPicPr>
            <a:picLocks noChangeAspect="1"/>
          </p:cNvPicPr>
          <p:nvPr/>
        </p:nvPicPr>
        <p:blipFill>
          <a:blip r:embed="rId3"/>
          <a:stretch>
            <a:fillRect/>
          </a:stretch>
        </p:blipFill>
        <p:spPr>
          <a:xfrm>
            <a:off x="1925408" y="2348880"/>
            <a:ext cx="5184576" cy="3543415"/>
          </a:xfrm>
          <a:prstGeom prst="rect">
            <a:avLst/>
          </a:prstGeom>
        </p:spPr>
      </p:pic>
    </p:spTree>
    <p:extLst>
      <p:ext uri="{BB962C8B-B14F-4D97-AF65-F5344CB8AC3E}">
        <p14:creationId xmlns:p14="http://schemas.microsoft.com/office/powerpoint/2010/main" val="29701727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en-US" altLang="zh-CN" sz="2400">
                <a:solidFill>
                  <a:schemeClr val="accent3"/>
                </a:solidFill>
              </a:rPr>
              <a:t>Hook</a:t>
            </a:r>
            <a:r>
              <a:rPr lang="zh-CN" altLang="en-US" sz="2400">
                <a:solidFill>
                  <a:schemeClr val="accent3"/>
                </a:solidFill>
              </a:rPr>
              <a:t>法</a:t>
            </a:r>
          </a:p>
        </p:txBody>
      </p:sp>
      <p:sp>
        <p:nvSpPr>
          <p:cNvPr id="8" name="Rectangle 7"/>
          <p:cNvSpPr/>
          <p:nvPr/>
        </p:nvSpPr>
        <p:spPr>
          <a:xfrm>
            <a:off x="351416" y="1239142"/>
            <a:ext cx="8325039" cy="830997"/>
          </a:xfrm>
          <a:prstGeom prst="rect">
            <a:avLst/>
          </a:prstGeom>
        </p:spPr>
        <p:txBody>
          <a:bodyPr wrap="square">
            <a:spAutoFit/>
          </a:bodyPr>
          <a:lstStyle/>
          <a:p>
            <a:r>
              <a:rPr lang="zh-CN" altLang="en-US" sz="2400"/>
              <a:t>针对无代码抽取且</a:t>
            </a:r>
            <a:r>
              <a:rPr lang="en-US" altLang="zh-CN" sz="2400"/>
              <a:t>Hook dexFileParse</a:t>
            </a:r>
            <a:r>
              <a:rPr lang="zh-CN" altLang="en-US" sz="2400"/>
              <a:t>失败</a:t>
            </a:r>
            <a:endParaRPr lang="en-US" altLang="zh-CN" sz="2400"/>
          </a:p>
          <a:p>
            <a:r>
              <a:rPr lang="en-US" altLang="zh-CN" sz="2400"/>
              <a:t>Hook memcmp</a:t>
            </a:r>
            <a:endParaRPr lang="en-US" altLang="zh-CN" sz="1400"/>
          </a:p>
        </p:txBody>
      </p:sp>
      <p:pic>
        <p:nvPicPr>
          <p:cNvPr id="6" name="Picture 5"/>
          <p:cNvPicPr>
            <a:picLocks noChangeAspect="1"/>
          </p:cNvPicPr>
          <p:nvPr/>
        </p:nvPicPr>
        <p:blipFill>
          <a:blip r:embed="rId2"/>
          <a:stretch>
            <a:fillRect/>
          </a:stretch>
        </p:blipFill>
        <p:spPr>
          <a:xfrm>
            <a:off x="2047915" y="2204864"/>
            <a:ext cx="4932040" cy="3597627"/>
          </a:xfrm>
          <a:prstGeom prst="rect">
            <a:avLst/>
          </a:prstGeom>
        </p:spPr>
      </p:pic>
    </p:spTree>
    <p:extLst>
      <p:ext uri="{BB962C8B-B14F-4D97-AF65-F5344CB8AC3E}">
        <p14:creationId xmlns:p14="http://schemas.microsoft.com/office/powerpoint/2010/main" val="74114238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定制系统</a:t>
            </a:r>
          </a:p>
        </p:txBody>
      </p:sp>
      <p:sp>
        <p:nvSpPr>
          <p:cNvPr id="8" name="Rectangle 7"/>
          <p:cNvSpPr/>
          <p:nvPr/>
        </p:nvSpPr>
        <p:spPr>
          <a:xfrm>
            <a:off x="351417" y="1239142"/>
            <a:ext cx="5472608" cy="677108"/>
          </a:xfrm>
          <a:prstGeom prst="rect">
            <a:avLst/>
          </a:prstGeom>
        </p:spPr>
        <p:txBody>
          <a:bodyPr wrap="square">
            <a:spAutoFit/>
          </a:bodyPr>
          <a:lstStyle/>
          <a:p>
            <a:r>
              <a:rPr lang="zh-CN" altLang="en-US" sz="2400"/>
              <a:t>修改安卓源码并刷机－针对无抽取代码</a:t>
            </a:r>
            <a:endParaRPr lang="en-US" altLang="zh-CN" sz="2400"/>
          </a:p>
          <a:p>
            <a:r>
              <a:rPr lang="en-US" altLang="zh-CN" sz="1400">
                <a:hlinkClick r:id="rId2"/>
              </a:rPr>
              <a:t>https://github.com/bunnyblue/DexExtractor</a:t>
            </a:r>
            <a:endParaRPr lang="en-US" altLang="zh-CN" sz="1400"/>
          </a:p>
        </p:txBody>
      </p:sp>
      <p:pic>
        <p:nvPicPr>
          <p:cNvPr id="2" name="Picture 1"/>
          <p:cNvPicPr>
            <a:picLocks noChangeAspect="1"/>
          </p:cNvPicPr>
          <p:nvPr/>
        </p:nvPicPr>
        <p:blipFill>
          <a:blip r:embed="rId3"/>
          <a:stretch>
            <a:fillRect/>
          </a:stretch>
        </p:blipFill>
        <p:spPr>
          <a:xfrm>
            <a:off x="351416" y="2132856"/>
            <a:ext cx="8412365" cy="3456384"/>
          </a:xfrm>
          <a:prstGeom prst="rect">
            <a:avLst/>
          </a:prstGeom>
        </p:spPr>
      </p:pic>
    </p:spTree>
    <p:extLst>
      <p:ext uri="{BB962C8B-B14F-4D97-AF65-F5344CB8AC3E}">
        <p14:creationId xmlns:p14="http://schemas.microsoft.com/office/powerpoint/2010/main" val="80637540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定制系统</a:t>
            </a:r>
          </a:p>
        </p:txBody>
      </p:sp>
      <p:sp>
        <p:nvSpPr>
          <p:cNvPr id="8" name="Rectangle 7"/>
          <p:cNvSpPr/>
          <p:nvPr/>
        </p:nvSpPr>
        <p:spPr>
          <a:xfrm>
            <a:off x="351417" y="1239142"/>
            <a:ext cx="5472608" cy="677108"/>
          </a:xfrm>
          <a:prstGeom prst="rect">
            <a:avLst/>
          </a:prstGeom>
        </p:spPr>
        <p:txBody>
          <a:bodyPr wrap="square">
            <a:spAutoFit/>
          </a:bodyPr>
          <a:lstStyle/>
          <a:p>
            <a:r>
              <a:rPr lang="zh-CN" altLang="en-US" sz="2400"/>
              <a:t>修改安卓源码并刷机－针对无抽取代码</a:t>
            </a:r>
            <a:endParaRPr lang="en-US" altLang="zh-CN" sz="2400"/>
          </a:p>
          <a:p>
            <a:r>
              <a:rPr lang="en-US" altLang="zh-CN" sz="1400">
                <a:hlinkClick r:id="rId2"/>
              </a:rPr>
              <a:t>https://github.com/bunnyblue/DexExtractor</a:t>
            </a:r>
            <a:endParaRPr lang="en-US" altLang="zh-CN" sz="1400"/>
          </a:p>
        </p:txBody>
      </p:sp>
      <p:pic>
        <p:nvPicPr>
          <p:cNvPr id="3" name="Picture 2"/>
          <p:cNvPicPr>
            <a:picLocks noChangeAspect="1"/>
          </p:cNvPicPr>
          <p:nvPr/>
        </p:nvPicPr>
        <p:blipFill>
          <a:blip r:embed="rId3"/>
          <a:stretch>
            <a:fillRect/>
          </a:stretch>
        </p:blipFill>
        <p:spPr>
          <a:xfrm>
            <a:off x="433877" y="2410194"/>
            <a:ext cx="5722299" cy="1685183"/>
          </a:xfrm>
          <a:prstGeom prst="rect">
            <a:avLst/>
          </a:prstGeom>
        </p:spPr>
      </p:pic>
      <p:pic>
        <p:nvPicPr>
          <p:cNvPr id="6" name="Picture 5"/>
          <p:cNvPicPr>
            <a:picLocks noChangeAspect="1"/>
          </p:cNvPicPr>
          <p:nvPr/>
        </p:nvPicPr>
        <p:blipFill>
          <a:blip r:embed="rId4"/>
          <a:stretch>
            <a:fillRect/>
          </a:stretch>
        </p:blipFill>
        <p:spPr>
          <a:xfrm>
            <a:off x="395536" y="4282224"/>
            <a:ext cx="5760640" cy="1988996"/>
          </a:xfrm>
          <a:prstGeom prst="rect">
            <a:avLst/>
          </a:prstGeom>
        </p:spPr>
      </p:pic>
      <p:sp>
        <p:nvSpPr>
          <p:cNvPr id="7" name="TextBox 6"/>
          <p:cNvSpPr txBox="1"/>
          <p:nvPr/>
        </p:nvSpPr>
        <p:spPr>
          <a:xfrm>
            <a:off x="298446" y="1988840"/>
            <a:ext cx="2056973" cy="369332"/>
          </a:xfrm>
          <a:prstGeom prst="rect">
            <a:avLst/>
          </a:prstGeom>
          <a:noFill/>
        </p:spPr>
        <p:txBody>
          <a:bodyPr wrap="none" rtlCol="0">
            <a:spAutoFit/>
          </a:bodyPr>
          <a:lstStyle/>
          <a:p>
            <a:r>
              <a:rPr lang="en-US"/>
              <a:t>Hook dexfileParse</a:t>
            </a:r>
          </a:p>
        </p:txBody>
      </p:sp>
    </p:spTree>
    <p:extLst>
      <p:ext uri="{BB962C8B-B14F-4D97-AF65-F5344CB8AC3E}">
        <p14:creationId xmlns:p14="http://schemas.microsoft.com/office/powerpoint/2010/main" val="20039978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定制系统</a:t>
            </a:r>
          </a:p>
        </p:txBody>
      </p:sp>
      <p:sp>
        <p:nvSpPr>
          <p:cNvPr id="8" name="Rectangle 7"/>
          <p:cNvSpPr/>
          <p:nvPr/>
        </p:nvSpPr>
        <p:spPr>
          <a:xfrm>
            <a:off x="351417" y="1239142"/>
            <a:ext cx="5472608" cy="677108"/>
          </a:xfrm>
          <a:prstGeom prst="rect">
            <a:avLst/>
          </a:prstGeom>
        </p:spPr>
        <p:txBody>
          <a:bodyPr wrap="square">
            <a:spAutoFit/>
          </a:bodyPr>
          <a:lstStyle/>
          <a:p>
            <a:r>
              <a:rPr lang="en-US" altLang="zh-CN" sz="2400"/>
              <a:t>DexHunter-</a:t>
            </a:r>
            <a:r>
              <a:rPr lang="zh-CN" altLang="en-US" sz="2400"/>
              <a:t>最强大的二代壳脱壳工具</a:t>
            </a:r>
            <a:endParaRPr lang="en-US" altLang="zh-CN" sz="2400"/>
          </a:p>
          <a:p>
            <a:r>
              <a:rPr lang="en-US" altLang="zh-CN" sz="1400">
                <a:hlinkClick r:id="rId2"/>
              </a:rPr>
              <a:t>https://github.com/zyq8709/DexHunter</a:t>
            </a:r>
            <a:endParaRPr lang="en-US" altLang="zh-CN" sz="1400"/>
          </a:p>
        </p:txBody>
      </p:sp>
      <p:sp>
        <p:nvSpPr>
          <p:cNvPr id="2" name="Rectangle 1"/>
          <p:cNvSpPr/>
          <p:nvPr/>
        </p:nvSpPr>
        <p:spPr>
          <a:xfrm>
            <a:off x="335042" y="1979548"/>
            <a:ext cx="2364750" cy="369332"/>
          </a:xfrm>
          <a:prstGeom prst="rect">
            <a:avLst/>
          </a:prstGeom>
        </p:spPr>
        <p:txBody>
          <a:bodyPr wrap="none">
            <a:spAutoFit/>
          </a:bodyPr>
          <a:lstStyle/>
          <a:p>
            <a:r>
              <a:rPr lang="en-US">
                <a:solidFill>
                  <a:prstClr val="black"/>
                </a:solidFill>
                <a:latin typeface="Times-Roman" charset="0"/>
              </a:rPr>
              <a:t>DexHunter的工作流程</a:t>
            </a:r>
            <a:endParaRPr lang="en-US"/>
          </a:p>
        </p:txBody>
      </p:sp>
      <p:pic>
        <p:nvPicPr>
          <p:cNvPr id="7" name="Picture 6"/>
          <p:cNvPicPr>
            <a:picLocks noChangeAspect="1"/>
          </p:cNvPicPr>
          <p:nvPr/>
        </p:nvPicPr>
        <p:blipFill>
          <a:blip r:embed="rId3"/>
          <a:stretch>
            <a:fillRect/>
          </a:stretch>
        </p:blipFill>
        <p:spPr>
          <a:xfrm>
            <a:off x="1043608" y="2412178"/>
            <a:ext cx="6930516" cy="3907204"/>
          </a:xfrm>
          <a:prstGeom prst="rect">
            <a:avLst/>
          </a:prstGeom>
        </p:spPr>
      </p:pic>
    </p:spTree>
    <p:extLst>
      <p:ext uri="{BB962C8B-B14F-4D97-AF65-F5344CB8AC3E}">
        <p14:creationId xmlns:p14="http://schemas.microsoft.com/office/powerpoint/2010/main" val="112827815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定制系统</a:t>
            </a:r>
          </a:p>
        </p:txBody>
      </p:sp>
      <p:sp>
        <p:nvSpPr>
          <p:cNvPr id="8" name="Rectangle 7"/>
          <p:cNvSpPr/>
          <p:nvPr/>
        </p:nvSpPr>
        <p:spPr>
          <a:xfrm>
            <a:off x="351417" y="1239142"/>
            <a:ext cx="5472608" cy="677108"/>
          </a:xfrm>
          <a:prstGeom prst="rect">
            <a:avLst/>
          </a:prstGeom>
        </p:spPr>
        <p:txBody>
          <a:bodyPr wrap="square">
            <a:spAutoFit/>
          </a:bodyPr>
          <a:lstStyle/>
          <a:p>
            <a:r>
              <a:rPr lang="en-US" altLang="zh-CN" sz="2400"/>
              <a:t>DexHunter-</a:t>
            </a:r>
            <a:r>
              <a:rPr lang="zh-CN" altLang="en-US" sz="2400"/>
              <a:t>最强大的二代壳脱壳工具</a:t>
            </a:r>
            <a:endParaRPr lang="en-US" altLang="zh-CN" sz="2400"/>
          </a:p>
          <a:p>
            <a:r>
              <a:rPr lang="en-US" altLang="zh-CN" sz="1400">
                <a:hlinkClick r:id="rId2"/>
              </a:rPr>
              <a:t>https://github.com/zyq8709/DexHunter</a:t>
            </a:r>
            <a:endParaRPr lang="en-US" altLang="zh-CN" sz="1400"/>
          </a:p>
        </p:txBody>
      </p:sp>
      <p:sp>
        <p:nvSpPr>
          <p:cNvPr id="2" name="Rectangle 1"/>
          <p:cNvSpPr/>
          <p:nvPr/>
        </p:nvSpPr>
        <p:spPr>
          <a:xfrm>
            <a:off x="335042" y="1979548"/>
            <a:ext cx="2364750" cy="369332"/>
          </a:xfrm>
          <a:prstGeom prst="rect">
            <a:avLst/>
          </a:prstGeom>
        </p:spPr>
        <p:txBody>
          <a:bodyPr wrap="none">
            <a:spAutoFit/>
          </a:bodyPr>
          <a:lstStyle/>
          <a:p>
            <a:r>
              <a:rPr lang="en-US">
                <a:solidFill>
                  <a:prstClr val="black"/>
                </a:solidFill>
                <a:latin typeface="Times-Roman" charset="0"/>
              </a:rPr>
              <a:t>DexHunter的工作</a:t>
            </a:r>
            <a:r>
              <a:rPr lang="zh-CN" altLang="en-US">
                <a:solidFill>
                  <a:prstClr val="black"/>
                </a:solidFill>
                <a:latin typeface="Times-Roman" charset="0"/>
              </a:rPr>
              <a:t>原理</a:t>
            </a:r>
            <a:endParaRPr lang="en-US"/>
          </a:p>
        </p:txBody>
      </p:sp>
      <p:pic>
        <p:nvPicPr>
          <p:cNvPr id="3" name="Picture 2"/>
          <p:cNvPicPr>
            <a:picLocks noChangeAspect="1"/>
          </p:cNvPicPr>
          <p:nvPr/>
        </p:nvPicPr>
        <p:blipFill>
          <a:blip r:embed="rId3"/>
          <a:stretch>
            <a:fillRect/>
          </a:stretch>
        </p:blipFill>
        <p:spPr>
          <a:xfrm>
            <a:off x="351417" y="2412178"/>
            <a:ext cx="5988157" cy="3653791"/>
          </a:xfrm>
          <a:prstGeom prst="rect">
            <a:avLst/>
          </a:prstGeom>
        </p:spPr>
      </p:pic>
    </p:spTree>
    <p:extLst>
      <p:ext uri="{BB962C8B-B14F-4D97-AF65-F5344CB8AC3E}">
        <p14:creationId xmlns:p14="http://schemas.microsoft.com/office/powerpoint/2010/main" val="120842328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定制系统</a:t>
            </a:r>
          </a:p>
        </p:txBody>
      </p:sp>
      <p:sp>
        <p:nvSpPr>
          <p:cNvPr id="8" name="Rectangle 7"/>
          <p:cNvSpPr/>
          <p:nvPr/>
        </p:nvSpPr>
        <p:spPr>
          <a:xfrm>
            <a:off x="351417" y="1239142"/>
            <a:ext cx="8037007" cy="677108"/>
          </a:xfrm>
          <a:prstGeom prst="rect">
            <a:avLst/>
          </a:prstGeom>
        </p:spPr>
        <p:txBody>
          <a:bodyPr wrap="square">
            <a:spAutoFit/>
          </a:bodyPr>
          <a:lstStyle/>
          <a:p>
            <a:r>
              <a:rPr lang="zh-CN" altLang="en-US" sz="2400"/>
              <a:t>绕过三进程反调试</a:t>
            </a:r>
            <a:endParaRPr lang="en-US" altLang="zh-CN" sz="2400"/>
          </a:p>
          <a:p>
            <a:r>
              <a:rPr lang="en-US" altLang="zh-CN" sz="1400">
                <a:hlinkClick r:id="rId2"/>
              </a:rPr>
              <a:t>http://bbs.pediy.com/showthread.php?p=1439627</a:t>
            </a:r>
            <a:endParaRPr lang="en-US" altLang="zh-CN" sz="1400"/>
          </a:p>
        </p:txBody>
      </p:sp>
      <p:sp>
        <p:nvSpPr>
          <p:cNvPr id="7" name="Rectangle 6"/>
          <p:cNvSpPr/>
          <p:nvPr/>
        </p:nvSpPr>
        <p:spPr>
          <a:xfrm>
            <a:off x="2699792" y="5016338"/>
            <a:ext cx="2031325" cy="369332"/>
          </a:xfrm>
          <a:prstGeom prst="rect">
            <a:avLst/>
          </a:prstGeom>
        </p:spPr>
        <p:txBody>
          <a:bodyPr wrap="none">
            <a:spAutoFit/>
          </a:bodyPr>
          <a:lstStyle/>
          <a:p>
            <a:r>
              <a:rPr lang="zh-CN" altLang="en-US"/>
              <a:t>修改系统源码后：</a:t>
            </a:r>
            <a:endParaRPr lang="en-US"/>
          </a:p>
        </p:txBody>
      </p:sp>
      <p:pic>
        <p:nvPicPr>
          <p:cNvPr id="2" name="Picture 1"/>
          <p:cNvPicPr>
            <a:picLocks noChangeAspect="1"/>
          </p:cNvPicPr>
          <p:nvPr/>
        </p:nvPicPr>
        <p:blipFill>
          <a:blip r:embed="rId3"/>
          <a:stretch>
            <a:fillRect/>
          </a:stretch>
        </p:blipFill>
        <p:spPr>
          <a:xfrm>
            <a:off x="467544" y="2106252"/>
            <a:ext cx="7143833" cy="1178732"/>
          </a:xfrm>
          <a:prstGeom prst="rect">
            <a:avLst/>
          </a:prstGeom>
        </p:spPr>
      </p:pic>
      <p:pic>
        <p:nvPicPr>
          <p:cNvPr id="10" name="Picture 9"/>
          <p:cNvPicPr>
            <a:picLocks noChangeAspect="1"/>
          </p:cNvPicPr>
          <p:nvPr/>
        </p:nvPicPr>
        <p:blipFill>
          <a:blip r:embed="rId4"/>
          <a:stretch>
            <a:fillRect/>
          </a:stretch>
        </p:blipFill>
        <p:spPr>
          <a:xfrm>
            <a:off x="467544" y="3750484"/>
            <a:ext cx="2059697" cy="2476589"/>
          </a:xfrm>
          <a:prstGeom prst="rect">
            <a:avLst/>
          </a:prstGeom>
        </p:spPr>
      </p:pic>
      <p:pic>
        <p:nvPicPr>
          <p:cNvPr id="11" name="Picture 10"/>
          <p:cNvPicPr>
            <a:picLocks noChangeAspect="1"/>
          </p:cNvPicPr>
          <p:nvPr/>
        </p:nvPicPr>
        <p:blipFill>
          <a:blip r:embed="rId5"/>
          <a:stretch>
            <a:fillRect/>
          </a:stretch>
        </p:blipFill>
        <p:spPr>
          <a:xfrm>
            <a:off x="2699792" y="5517232"/>
            <a:ext cx="5976664" cy="399263"/>
          </a:xfrm>
          <a:prstGeom prst="rect">
            <a:avLst/>
          </a:prstGeom>
        </p:spPr>
      </p:pic>
    </p:spTree>
    <p:extLst>
      <p:ext uri="{BB962C8B-B14F-4D97-AF65-F5344CB8AC3E}">
        <p14:creationId xmlns:p14="http://schemas.microsoft.com/office/powerpoint/2010/main" val="124127214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动态调试</a:t>
            </a:r>
          </a:p>
        </p:txBody>
      </p:sp>
      <p:sp>
        <p:nvSpPr>
          <p:cNvPr id="8" name="Rectangle 7"/>
          <p:cNvSpPr/>
          <p:nvPr/>
        </p:nvSpPr>
        <p:spPr>
          <a:xfrm>
            <a:off x="351417" y="1239142"/>
            <a:ext cx="8037007" cy="677108"/>
          </a:xfrm>
          <a:prstGeom prst="rect">
            <a:avLst/>
          </a:prstGeom>
        </p:spPr>
        <p:txBody>
          <a:bodyPr wrap="square">
            <a:spAutoFit/>
          </a:bodyPr>
          <a:lstStyle/>
          <a:p>
            <a:r>
              <a:rPr lang="zh-CN" altLang="en-US" sz="2400"/>
              <a:t>绕过三进程反调试</a:t>
            </a:r>
            <a:endParaRPr lang="en-US" altLang="zh-CN" sz="2400"/>
          </a:p>
          <a:p>
            <a:r>
              <a:rPr lang="en-US" altLang="zh-CN" sz="1400">
                <a:hlinkClick r:id="rId2"/>
              </a:rPr>
              <a:t>http://www.cnblogs.com/lvcha/p/3903669.html</a:t>
            </a:r>
            <a:endParaRPr lang="en-US" altLang="zh-CN" sz="1400"/>
          </a:p>
        </p:txBody>
      </p:sp>
      <p:pic>
        <p:nvPicPr>
          <p:cNvPr id="3" name="Picture 2"/>
          <p:cNvPicPr>
            <a:picLocks noChangeAspect="1"/>
          </p:cNvPicPr>
          <p:nvPr/>
        </p:nvPicPr>
        <p:blipFill>
          <a:blip r:embed="rId3"/>
          <a:stretch>
            <a:fillRect/>
          </a:stretch>
        </p:blipFill>
        <p:spPr>
          <a:xfrm>
            <a:off x="502770" y="2107950"/>
            <a:ext cx="5581398" cy="1393058"/>
          </a:xfrm>
          <a:prstGeom prst="rect">
            <a:avLst/>
          </a:prstGeom>
        </p:spPr>
      </p:pic>
      <p:sp>
        <p:nvSpPr>
          <p:cNvPr id="5" name="Rectangle 4"/>
          <p:cNvSpPr/>
          <p:nvPr/>
        </p:nvSpPr>
        <p:spPr>
          <a:xfrm>
            <a:off x="472303" y="3501008"/>
            <a:ext cx="1864613" cy="369332"/>
          </a:xfrm>
          <a:prstGeom prst="rect">
            <a:avLst/>
          </a:prstGeom>
        </p:spPr>
        <p:txBody>
          <a:bodyPr wrap="none">
            <a:spAutoFit/>
          </a:bodyPr>
          <a:lstStyle/>
          <a:p>
            <a:r>
              <a:rPr lang="en-US"/>
              <a:t>ls /proc/345/task</a:t>
            </a:r>
          </a:p>
        </p:txBody>
      </p:sp>
      <p:pic>
        <p:nvPicPr>
          <p:cNvPr id="6" name="Picture 5"/>
          <p:cNvPicPr>
            <a:picLocks noChangeAspect="1"/>
          </p:cNvPicPr>
          <p:nvPr/>
        </p:nvPicPr>
        <p:blipFill>
          <a:blip r:embed="rId4"/>
          <a:stretch>
            <a:fillRect/>
          </a:stretch>
        </p:blipFill>
        <p:spPr>
          <a:xfrm>
            <a:off x="520207" y="3890685"/>
            <a:ext cx="2294796" cy="2294796"/>
          </a:xfrm>
          <a:prstGeom prst="rect">
            <a:avLst/>
          </a:prstGeom>
        </p:spPr>
      </p:pic>
      <p:sp>
        <p:nvSpPr>
          <p:cNvPr id="7" name="Rectangle 6"/>
          <p:cNvSpPr/>
          <p:nvPr/>
        </p:nvSpPr>
        <p:spPr>
          <a:xfrm>
            <a:off x="3283195" y="4088216"/>
            <a:ext cx="3211135" cy="923330"/>
          </a:xfrm>
          <a:prstGeom prst="rect">
            <a:avLst/>
          </a:prstGeom>
        </p:spPr>
        <p:txBody>
          <a:bodyPr wrap="none">
            <a:spAutoFit/>
          </a:bodyPr>
          <a:lstStyle/>
          <a:p>
            <a:r>
              <a:rPr lang="en-US"/>
              <a:t>./gdbserver :1234 --attach346</a:t>
            </a:r>
          </a:p>
          <a:p>
            <a:r>
              <a:rPr lang="en-US"/>
              <a:t>...</a:t>
            </a:r>
          </a:p>
          <a:p>
            <a:r>
              <a:rPr lang="en-US"/>
              <a:t>(gdb) gcore</a:t>
            </a:r>
          </a:p>
        </p:txBody>
      </p:sp>
      <p:sp>
        <p:nvSpPr>
          <p:cNvPr id="9" name="Rectangle 8"/>
          <p:cNvSpPr/>
          <p:nvPr/>
        </p:nvSpPr>
        <p:spPr>
          <a:xfrm>
            <a:off x="3283284" y="5373216"/>
            <a:ext cx="5051383" cy="646331"/>
          </a:xfrm>
          <a:prstGeom prst="rect">
            <a:avLst/>
          </a:prstGeom>
        </p:spPr>
        <p:txBody>
          <a:bodyPr wrap="none">
            <a:spAutoFit/>
          </a:bodyPr>
          <a:lstStyle/>
          <a:p>
            <a:r>
              <a:rPr lang="en-US"/>
              <a:t>gcore</a:t>
            </a:r>
            <a:r>
              <a:rPr lang="zh-CN" altLang="en-US"/>
              <a:t>防</a:t>
            </a:r>
            <a:r>
              <a:rPr lang="en-US" altLang="zh-CN"/>
              <a:t>Dump</a:t>
            </a:r>
            <a:r>
              <a:rPr lang="zh-CN" altLang="en-US"/>
              <a:t>解决方案：</a:t>
            </a:r>
            <a:endParaRPr lang="en-US" altLang="zh-CN"/>
          </a:p>
          <a:p>
            <a:r>
              <a:rPr lang="en-US">
                <a:hlinkClick r:id="rId5"/>
              </a:rPr>
              <a:t>http://bbs.pediy.com/showthread.php?t=198995</a:t>
            </a:r>
            <a:endParaRPr lang="en-US"/>
          </a:p>
        </p:txBody>
      </p:sp>
    </p:spTree>
    <p:extLst>
      <p:ext uri="{BB962C8B-B14F-4D97-AF65-F5344CB8AC3E}">
        <p14:creationId xmlns:p14="http://schemas.microsoft.com/office/powerpoint/2010/main" val="3528925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solidFill>
                  <a:schemeClr val="bg1"/>
                </a:solidFill>
              </a:rPr>
              <a:t>逆向工具使用</a:t>
            </a:r>
            <a:endParaRPr lang="en-US" altLang="zh-CN" dirty="0" smtClean="0">
              <a:solidFill>
                <a:schemeClr val="bg1"/>
              </a:solidFill>
            </a:endParaRPr>
          </a:p>
        </p:txBody>
      </p:sp>
      <p:sp>
        <p:nvSpPr>
          <p:cNvPr id="8" name="Shape 134"/>
          <p:cNvSpPr/>
          <p:nvPr/>
        </p:nvSpPr>
        <p:spPr>
          <a:xfrm>
            <a:off x="395536" y="1988840"/>
            <a:ext cx="8568952" cy="3970314"/>
          </a:xfrm>
          <a:prstGeom prst="rect">
            <a:avLst/>
          </a:prstGeom>
          <a:ln w="12700">
            <a:miter lim="400000"/>
          </a:ln>
        </p:spPr>
        <p:txBody>
          <a:bodyPr wrap="square" lIns="45718" tIns="45718" rIns="45718" bIns="45718">
            <a:spAutoFit/>
          </a:bodyPr>
          <a:lstStyle/>
          <a:p>
            <a:r>
              <a:rPr lang="en-US" altLang="zh-CN" dirty="0" smtClean="0">
                <a:solidFill>
                  <a:schemeClr val="accent3"/>
                </a:solidFill>
              </a:rPr>
              <a:t>1.</a:t>
            </a:r>
            <a:r>
              <a:rPr lang="zh-CN" altLang="en-US" dirty="0" smtClean="0">
                <a:solidFill>
                  <a:schemeClr val="accent3"/>
                </a:solidFill>
              </a:rPr>
              <a:t>反编译工具</a:t>
            </a:r>
            <a:endParaRPr lang="en-US" altLang="zh-CN" dirty="0" smtClean="0">
              <a:solidFill>
                <a:schemeClr val="accent3"/>
              </a:solidFill>
            </a:endParaRPr>
          </a:p>
          <a:p>
            <a:r>
              <a:rPr lang="en-US" altLang="zh-CN" dirty="0" smtClean="0">
                <a:solidFill>
                  <a:schemeClr val="accent3"/>
                </a:solidFill>
              </a:rPr>
              <a:t>	</a:t>
            </a:r>
            <a:r>
              <a:rPr lang="en-US" altLang="zh-CN" dirty="0">
                <a:solidFill>
                  <a:schemeClr val="accent3"/>
                </a:solidFill>
              </a:rPr>
              <a:t> </a:t>
            </a:r>
            <a:r>
              <a:rPr lang="en-US" altLang="zh-CN" dirty="0" err="1">
                <a:solidFill>
                  <a:schemeClr val="accent3"/>
                </a:solidFill>
              </a:rPr>
              <a:t>Apktool</a:t>
            </a:r>
            <a:r>
              <a:rPr lang="en-US" altLang="zh-CN" dirty="0">
                <a:solidFill>
                  <a:schemeClr val="accent3"/>
                </a:solidFill>
              </a:rPr>
              <a:t>/</a:t>
            </a:r>
            <a:r>
              <a:rPr lang="en-US" altLang="zh-CN" dirty="0" err="1">
                <a:solidFill>
                  <a:schemeClr val="accent3"/>
                </a:solidFill>
              </a:rPr>
              <a:t>Shakaapktool</a:t>
            </a:r>
            <a:r>
              <a:rPr lang="en-US" altLang="zh-CN" dirty="0">
                <a:solidFill>
                  <a:schemeClr val="accent3"/>
                </a:solidFill>
              </a:rPr>
              <a:t> </a:t>
            </a:r>
            <a:r>
              <a:rPr lang="zh-CN" altLang="en-US" dirty="0">
                <a:solidFill>
                  <a:schemeClr val="accent3"/>
                </a:solidFill>
              </a:rPr>
              <a:t>、</a:t>
            </a:r>
            <a:r>
              <a:rPr lang="en-US" altLang="zh-CN" dirty="0" err="1">
                <a:solidFill>
                  <a:schemeClr val="accent3"/>
                </a:solidFill>
              </a:rPr>
              <a:t>smali</a:t>
            </a:r>
            <a:r>
              <a:rPr lang="en-US" altLang="zh-CN" dirty="0">
                <a:solidFill>
                  <a:schemeClr val="accent3"/>
                </a:solidFill>
              </a:rPr>
              <a:t>/</a:t>
            </a:r>
            <a:r>
              <a:rPr lang="en-US" altLang="zh-CN" dirty="0" err="1">
                <a:solidFill>
                  <a:schemeClr val="accent3"/>
                </a:solidFill>
              </a:rPr>
              <a:t>baksmali</a:t>
            </a:r>
            <a:r>
              <a:rPr lang="zh-CN" altLang="en-US" dirty="0">
                <a:solidFill>
                  <a:schemeClr val="accent3"/>
                </a:solidFill>
              </a:rPr>
              <a:t>、</a:t>
            </a:r>
            <a:r>
              <a:rPr lang="en-US" altLang="zh-CN" dirty="0">
                <a:solidFill>
                  <a:schemeClr val="accent3"/>
                </a:solidFill>
              </a:rPr>
              <a:t>dex2jar</a:t>
            </a:r>
            <a:r>
              <a:rPr lang="zh-CN" altLang="en-US" dirty="0">
                <a:solidFill>
                  <a:schemeClr val="accent3"/>
                </a:solidFill>
              </a:rPr>
              <a:t>、</a:t>
            </a:r>
            <a:r>
              <a:rPr lang="en-US" altLang="zh-CN" dirty="0" err="1" smtClean="0">
                <a:solidFill>
                  <a:schemeClr val="accent3"/>
                </a:solidFill>
              </a:rPr>
              <a:t>enjarify</a:t>
            </a:r>
            <a:endParaRPr lang="en-US" altLang="zh-CN" dirty="0" smtClean="0">
              <a:solidFill>
                <a:schemeClr val="accent3"/>
              </a:solidFill>
            </a:endParaRPr>
          </a:p>
          <a:p>
            <a:endParaRPr lang="en-US" altLang="zh-CN" dirty="0">
              <a:solidFill>
                <a:schemeClr val="accent3"/>
              </a:solidFill>
            </a:endParaRPr>
          </a:p>
          <a:p>
            <a:r>
              <a:rPr lang="en-US" altLang="zh-CN" dirty="0">
                <a:solidFill>
                  <a:schemeClr val="accent3"/>
                </a:solidFill>
              </a:rPr>
              <a:t>2</a:t>
            </a:r>
            <a:r>
              <a:rPr lang="en-US" altLang="zh-CN" dirty="0" smtClean="0">
                <a:solidFill>
                  <a:schemeClr val="accent3"/>
                </a:solidFill>
              </a:rPr>
              <a:t>.</a:t>
            </a:r>
            <a:r>
              <a:rPr lang="zh-CN" altLang="en-US" dirty="0" smtClean="0">
                <a:solidFill>
                  <a:schemeClr val="accent3"/>
                </a:solidFill>
              </a:rPr>
              <a:t>静态分析工具</a:t>
            </a:r>
            <a:endParaRPr lang="en-US" altLang="zh-CN" dirty="0" smtClean="0">
              <a:solidFill>
                <a:schemeClr val="accent3"/>
              </a:solidFill>
            </a:endParaRPr>
          </a:p>
          <a:p>
            <a:r>
              <a:rPr lang="en-US" altLang="zh-CN" dirty="0">
                <a:solidFill>
                  <a:schemeClr val="accent3"/>
                </a:solidFill>
              </a:rPr>
              <a:t>	</a:t>
            </a:r>
            <a:r>
              <a:rPr lang="en-US" altLang="zh-CN" dirty="0" smtClean="0">
                <a:solidFill>
                  <a:schemeClr val="accent3"/>
                </a:solidFill>
              </a:rPr>
              <a:t>android-</a:t>
            </a:r>
            <a:r>
              <a:rPr lang="en-US" altLang="zh-CN" dirty="0" err="1" smtClean="0">
                <a:solidFill>
                  <a:schemeClr val="accent3"/>
                </a:solidFill>
              </a:rPr>
              <a:t>classyshark</a:t>
            </a:r>
            <a:r>
              <a:rPr lang="zh-CN" altLang="en-US" dirty="0">
                <a:solidFill>
                  <a:schemeClr val="accent3"/>
                </a:solidFill>
              </a:rPr>
              <a:t>、</a:t>
            </a:r>
            <a:r>
              <a:rPr lang="en-US" altLang="zh-CN" dirty="0" err="1">
                <a:solidFill>
                  <a:schemeClr val="accent3"/>
                </a:solidFill>
              </a:rPr>
              <a:t>jadx</a:t>
            </a:r>
            <a:r>
              <a:rPr lang="zh-CN" altLang="en-US" dirty="0">
                <a:solidFill>
                  <a:schemeClr val="accent3"/>
                </a:solidFill>
              </a:rPr>
              <a:t>、</a:t>
            </a:r>
            <a:r>
              <a:rPr lang="en-US" altLang="zh-CN" dirty="0">
                <a:solidFill>
                  <a:schemeClr val="accent3"/>
                </a:solidFill>
              </a:rPr>
              <a:t>JD-GUI</a:t>
            </a:r>
            <a:r>
              <a:rPr lang="zh-CN" altLang="en-US" dirty="0">
                <a:solidFill>
                  <a:schemeClr val="accent3"/>
                </a:solidFill>
              </a:rPr>
              <a:t>、</a:t>
            </a:r>
            <a:r>
              <a:rPr lang="en-US" altLang="zh-CN" dirty="0" err="1" smtClean="0">
                <a:solidFill>
                  <a:schemeClr val="accent3"/>
                </a:solidFill>
              </a:rPr>
              <a:t>BytecodeViewer</a:t>
            </a:r>
            <a:r>
              <a:rPr lang="zh-CN" altLang="en-US" dirty="0" smtClean="0">
                <a:solidFill>
                  <a:schemeClr val="accent3"/>
                </a:solidFill>
              </a:rPr>
              <a:t>、</a:t>
            </a:r>
            <a:r>
              <a:rPr lang="en-US" altLang="zh-CN" dirty="0" smtClean="0">
                <a:solidFill>
                  <a:schemeClr val="accent3"/>
                </a:solidFill>
              </a:rPr>
              <a:t>Android Killer</a:t>
            </a:r>
            <a:r>
              <a:rPr lang="zh-CN" altLang="en-US" dirty="0" smtClean="0">
                <a:solidFill>
                  <a:schemeClr val="accent3"/>
                </a:solidFill>
              </a:rPr>
              <a:t>的</a:t>
            </a:r>
            <a:r>
              <a:rPr lang="zh-CN" altLang="en-US" dirty="0">
                <a:solidFill>
                  <a:schemeClr val="accent3"/>
                </a:solidFill>
              </a:rPr>
              <a:t>使用</a:t>
            </a:r>
          </a:p>
          <a:p>
            <a:endParaRPr lang="en-US" altLang="zh-CN" dirty="0">
              <a:solidFill>
                <a:schemeClr val="accent3"/>
              </a:solidFill>
            </a:endParaRPr>
          </a:p>
          <a:p>
            <a:r>
              <a:rPr lang="en-US" altLang="zh-CN" dirty="0">
                <a:solidFill>
                  <a:schemeClr val="accent3"/>
                </a:solidFill>
              </a:rPr>
              <a:t>3</a:t>
            </a:r>
            <a:r>
              <a:rPr lang="en-US" altLang="zh-CN" dirty="0" smtClean="0">
                <a:solidFill>
                  <a:schemeClr val="accent3"/>
                </a:solidFill>
              </a:rPr>
              <a:t>.</a:t>
            </a:r>
            <a:r>
              <a:rPr lang="zh-CN" altLang="en-US" dirty="0" smtClean="0">
                <a:solidFill>
                  <a:schemeClr val="accent3"/>
                </a:solidFill>
              </a:rPr>
              <a:t>动态调试工具</a:t>
            </a:r>
            <a:endParaRPr lang="en-US" altLang="zh-CN" dirty="0" smtClean="0">
              <a:solidFill>
                <a:schemeClr val="accent3"/>
              </a:solidFill>
            </a:endParaRPr>
          </a:p>
          <a:p>
            <a:r>
              <a:rPr lang="en-US" altLang="zh-CN" dirty="0">
                <a:solidFill>
                  <a:schemeClr val="accent3"/>
                </a:solidFill>
              </a:rPr>
              <a:t>	JEB</a:t>
            </a:r>
            <a:r>
              <a:rPr lang="zh-CN" altLang="en-US" dirty="0">
                <a:solidFill>
                  <a:schemeClr val="accent3"/>
                </a:solidFill>
              </a:rPr>
              <a:t>、</a:t>
            </a:r>
            <a:r>
              <a:rPr lang="en-US" altLang="zh-CN" dirty="0" err="1">
                <a:solidFill>
                  <a:schemeClr val="accent3"/>
                </a:solidFill>
              </a:rPr>
              <a:t>jdb</a:t>
            </a:r>
            <a:r>
              <a:rPr lang="zh-CN" altLang="en-US" dirty="0">
                <a:solidFill>
                  <a:schemeClr val="accent3"/>
                </a:solidFill>
              </a:rPr>
              <a:t>、</a:t>
            </a:r>
            <a:r>
              <a:rPr lang="en-US" altLang="zh-CN" dirty="0">
                <a:solidFill>
                  <a:schemeClr val="accent3"/>
                </a:solidFill>
              </a:rPr>
              <a:t>Android Studio/</a:t>
            </a:r>
            <a:r>
              <a:rPr lang="en-US" altLang="zh-CN" dirty="0" err="1">
                <a:solidFill>
                  <a:schemeClr val="accent3"/>
                </a:solidFill>
              </a:rPr>
              <a:t>Intellij</a:t>
            </a:r>
            <a:r>
              <a:rPr lang="en-US" altLang="zh-CN" dirty="0">
                <a:solidFill>
                  <a:schemeClr val="accent3"/>
                </a:solidFill>
              </a:rPr>
              <a:t> IDEA</a:t>
            </a:r>
            <a:r>
              <a:rPr lang="zh-CN" altLang="en-US" dirty="0">
                <a:solidFill>
                  <a:schemeClr val="accent3"/>
                </a:solidFill>
              </a:rPr>
              <a:t>、</a:t>
            </a:r>
            <a:r>
              <a:rPr lang="en-US" altLang="zh-CN" dirty="0" err="1">
                <a:solidFill>
                  <a:schemeClr val="accent3"/>
                </a:solidFill>
              </a:rPr>
              <a:t>gdb</a:t>
            </a:r>
            <a:r>
              <a:rPr lang="zh-CN" altLang="en-US" dirty="0">
                <a:solidFill>
                  <a:schemeClr val="accent3"/>
                </a:solidFill>
              </a:rPr>
              <a:t>、</a:t>
            </a:r>
            <a:r>
              <a:rPr lang="en-US" altLang="zh-CN" dirty="0">
                <a:solidFill>
                  <a:schemeClr val="accent3"/>
                </a:solidFill>
              </a:rPr>
              <a:t>IDA Pro</a:t>
            </a:r>
            <a:r>
              <a:rPr lang="zh-CN" altLang="en-US" dirty="0">
                <a:solidFill>
                  <a:schemeClr val="accent3"/>
                </a:solidFill>
              </a:rPr>
              <a:t>的使用</a:t>
            </a:r>
          </a:p>
          <a:p>
            <a:endParaRPr lang="en-US" altLang="zh-CN" dirty="0" smtClean="0">
              <a:solidFill>
                <a:schemeClr val="accent3"/>
              </a:solidFill>
            </a:endParaRPr>
          </a:p>
          <a:p>
            <a:r>
              <a:rPr lang="en-US" altLang="zh-CN" dirty="0">
                <a:solidFill>
                  <a:schemeClr val="accent3"/>
                </a:solidFill>
              </a:rPr>
              <a:t>4</a:t>
            </a:r>
            <a:r>
              <a:rPr lang="en-US" altLang="zh-CN" dirty="0" smtClean="0">
                <a:solidFill>
                  <a:schemeClr val="accent3"/>
                </a:solidFill>
              </a:rPr>
              <a:t>.Hook</a:t>
            </a:r>
            <a:r>
              <a:rPr lang="zh-CN" altLang="en-US" dirty="0" smtClean="0">
                <a:solidFill>
                  <a:schemeClr val="accent3"/>
                </a:solidFill>
              </a:rPr>
              <a:t>框架</a:t>
            </a:r>
            <a:endParaRPr lang="en-US" altLang="zh-CN" dirty="0" smtClean="0">
              <a:solidFill>
                <a:schemeClr val="accent3"/>
              </a:solidFill>
            </a:endParaRPr>
          </a:p>
          <a:p>
            <a:r>
              <a:rPr lang="en-US" altLang="zh-CN" dirty="0">
                <a:solidFill>
                  <a:schemeClr val="accent3"/>
                </a:solidFill>
              </a:rPr>
              <a:t>	 </a:t>
            </a:r>
            <a:r>
              <a:rPr lang="en-US" altLang="zh-CN" dirty="0" err="1">
                <a:solidFill>
                  <a:schemeClr val="accent3"/>
                </a:solidFill>
              </a:rPr>
              <a:t>Cydia</a:t>
            </a:r>
            <a:r>
              <a:rPr lang="zh-CN" altLang="en-US" dirty="0">
                <a:solidFill>
                  <a:schemeClr val="accent3"/>
                </a:solidFill>
              </a:rPr>
              <a:t> </a:t>
            </a:r>
            <a:r>
              <a:rPr lang="en-US" altLang="zh-CN" dirty="0">
                <a:solidFill>
                  <a:schemeClr val="accent3"/>
                </a:solidFill>
              </a:rPr>
              <a:t>Substrate</a:t>
            </a:r>
            <a:r>
              <a:rPr lang="zh-CN" altLang="en-US" dirty="0" smtClean="0">
                <a:solidFill>
                  <a:schemeClr val="accent3"/>
                </a:solidFill>
              </a:rPr>
              <a:t>、</a:t>
            </a:r>
            <a:r>
              <a:rPr lang="en-US" altLang="zh-CN" dirty="0" err="1" smtClean="0">
                <a:solidFill>
                  <a:schemeClr val="accent3"/>
                </a:solidFill>
              </a:rPr>
              <a:t>Xposed</a:t>
            </a:r>
            <a:r>
              <a:rPr lang="zh-CN" altLang="en-US" smtClean="0">
                <a:solidFill>
                  <a:schemeClr val="accent3"/>
                </a:solidFill>
              </a:rPr>
              <a:t>、</a:t>
            </a:r>
            <a:r>
              <a:rPr lang="en-US" altLang="zh-CN" smtClean="0">
                <a:solidFill>
                  <a:schemeClr val="accent3"/>
                </a:solidFill>
              </a:rPr>
              <a:t>adbi</a:t>
            </a:r>
            <a:r>
              <a:rPr lang="zh-CN" altLang="en-US" smtClean="0">
                <a:solidFill>
                  <a:schemeClr val="accent3"/>
                </a:solidFill>
              </a:rPr>
              <a:t>、</a:t>
            </a:r>
            <a:r>
              <a:rPr lang="en-US" altLang="zh-CN" smtClean="0">
                <a:solidFill>
                  <a:schemeClr val="accent3"/>
                </a:solidFill>
              </a:rPr>
              <a:t>Frida</a:t>
            </a:r>
            <a:r>
              <a:rPr lang="zh-CN" altLang="en-US" smtClean="0">
                <a:solidFill>
                  <a:schemeClr val="accent3"/>
                </a:solidFill>
              </a:rPr>
              <a:t>等</a:t>
            </a:r>
            <a:r>
              <a:rPr lang="zh-CN" altLang="en-US" dirty="0" smtClean="0">
                <a:solidFill>
                  <a:schemeClr val="accent3"/>
                </a:solidFill>
              </a:rPr>
              <a:t>。</a:t>
            </a:r>
            <a:endParaRPr lang="en-US" altLang="zh-CN" dirty="0" smtClean="0">
              <a:solidFill>
                <a:schemeClr val="accent3"/>
              </a:solidFill>
            </a:endParaRPr>
          </a:p>
          <a:p>
            <a:endParaRPr lang="en-US" altLang="zh-CN" dirty="0">
              <a:solidFill>
                <a:schemeClr val="accent3"/>
              </a:solidFill>
            </a:endParaRPr>
          </a:p>
          <a:p>
            <a:r>
              <a:rPr lang="en-US" altLang="zh-CN" dirty="0">
                <a:solidFill>
                  <a:schemeClr val="accent3"/>
                </a:solidFill>
              </a:rPr>
              <a:t>5</a:t>
            </a:r>
            <a:r>
              <a:rPr lang="en-US" altLang="zh-CN" dirty="0" smtClean="0">
                <a:solidFill>
                  <a:schemeClr val="accent3"/>
                </a:solidFill>
              </a:rPr>
              <a:t>.</a:t>
            </a:r>
            <a:r>
              <a:rPr lang="zh-CN" altLang="en-US" dirty="0" smtClean="0">
                <a:solidFill>
                  <a:schemeClr val="accent3"/>
                </a:solidFill>
              </a:rPr>
              <a:t>沙盒环境</a:t>
            </a:r>
            <a:endParaRPr lang="en-US" altLang="zh-CN" dirty="0" smtClean="0">
              <a:solidFill>
                <a:schemeClr val="accent3"/>
              </a:solidFill>
            </a:endParaRPr>
          </a:p>
          <a:p>
            <a:r>
              <a:rPr lang="en-US" altLang="zh-CN" dirty="0">
                <a:solidFill>
                  <a:schemeClr val="accent3"/>
                </a:solidFill>
              </a:rPr>
              <a:t>	 </a:t>
            </a:r>
            <a:r>
              <a:rPr lang="en-US" altLang="zh-CN" dirty="0" err="1" smtClean="0">
                <a:solidFill>
                  <a:schemeClr val="accent3"/>
                </a:solidFill>
              </a:rPr>
              <a:t>DroidBox</a:t>
            </a:r>
            <a:r>
              <a:rPr lang="en-US" altLang="zh-CN" dirty="0">
                <a:solidFill>
                  <a:schemeClr val="accent3"/>
                </a:solidFill>
              </a:rPr>
              <a:t>	</a:t>
            </a:r>
            <a:endParaRPr lang="en-US" altLang="zh-CN" dirty="0" smtClean="0">
              <a:solidFill>
                <a:schemeClr val="accent3"/>
              </a:solidFill>
            </a:endParaRPr>
          </a:p>
        </p:txBody>
      </p:sp>
    </p:spTree>
    <p:extLst>
      <p:ext uri="{BB962C8B-B14F-4D97-AF65-F5344CB8AC3E}">
        <p14:creationId xmlns:p14="http://schemas.microsoft.com/office/powerpoint/2010/main" val="80240576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动态调试</a:t>
            </a:r>
          </a:p>
        </p:txBody>
      </p:sp>
      <p:sp>
        <p:nvSpPr>
          <p:cNvPr id="8" name="Rectangle 7"/>
          <p:cNvSpPr/>
          <p:nvPr/>
        </p:nvSpPr>
        <p:spPr>
          <a:xfrm>
            <a:off x="351417" y="1239142"/>
            <a:ext cx="7983250" cy="1107996"/>
          </a:xfrm>
          <a:prstGeom prst="rect">
            <a:avLst/>
          </a:prstGeom>
        </p:spPr>
        <p:txBody>
          <a:bodyPr wrap="square">
            <a:spAutoFit/>
          </a:bodyPr>
          <a:lstStyle/>
          <a:p>
            <a:r>
              <a:rPr lang="zh-CN" altLang="en-US" sz="2400"/>
              <a:t>断点</a:t>
            </a:r>
            <a:r>
              <a:rPr lang="en-US" altLang="zh-CN" sz="2400"/>
              <a:t>mmap</a:t>
            </a:r>
            <a:r>
              <a:rPr lang="zh-CN" altLang="en-US" sz="2400"/>
              <a:t>调试，针对</a:t>
            </a:r>
            <a:r>
              <a:rPr lang="en-US" altLang="zh-CN" sz="2400"/>
              <a:t>Hook dexFileParse</a:t>
            </a:r>
            <a:r>
              <a:rPr lang="zh-CN" altLang="en-US" sz="2400"/>
              <a:t>无效</a:t>
            </a:r>
            <a:endParaRPr lang="en-US" altLang="zh-CN" sz="2400"/>
          </a:p>
          <a:p>
            <a:r>
              <a:rPr lang="zh-CN" altLang="en-US" sz="2400"/>
              <a:t>原理：</a:t>
            </a:r>
            <a:endParaRPr lang="en-US" altLang="zh-CN" sz="2400"/>
          </a:p>
          <a:p>
            <a:r>
              <a:rPr lang="en-US" altLang="zh-CN"/>
              <a:t>dexopt</a:t>
            </a:r>
            <a:r>
              <a:rPr lang="zh-CN" altLang="en-US"/>
              <a:t>优化时，</a:t>
            </a:r>
            <a:r>
              <a:rPr lang="en-US" altLang="zh-CN"/>
              <a:t> dvmContinueOptimization()-&gt;mmap()</a:t>
            </a:r>
          </a:p>
        </p:txBody>
      </p:sp>
      <p:pic>
        <p:nvPicPr>
          <p:cNvPr id="2" name="Picture 1"/>
          <p:cNvPicPr>
            <a:picLocks noChangeAspect="1"/>
          </p:cNvPicPr>
          <p:nvPr/>
        </p:nvPicPr>
        <p:blipFill>
          <a:blip r:embed="rId2"/>
          <a:stretch>
            <a:fillRect/>
          </a:stretch>
        </p:blipFill>
        <p:spPr>
          <a:xfrm>
            <a:off x="480637" y="2420888"/>
            <a:ext cx="7115699" cy="3240360"/>
          </a:xfrm>
          <a:prstGeom prst="rect">
            <a:avLst/>
          </a:prstGeom>
        </p:spPr>
      </p:pic>
    </p:spTree>
    <p:extLst>
      <p:ext uri="{BB962C8B-B14F-4D97-AF65-F5344CB8AC3E}">
        <p14:creationId xmlns:p14="http://schemas.microsoft.com/office/powerpoint/2010/main" val="9334383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静态脱壳机</a:t>
            </a:r>
          </a:p>
        </p:txBody>
      </p:sp>
      <p:sp>
        <p:nvSpPr>
          <p:cNvPr id="8" name="Rectangle 7"/>
          <p:cNvSpPr/>
          <p:nvPr/>
        </p:nvSpPr>
        <p:spPr>
          <a:xfrm>
            <a:off x="351417" y="1239142"/>
            <a:ext cx="8037007" cy="677108"/>
          </a:xfrm>
          <a:prstGeom prst="rect">
            <a:avLst/>
          </a:prstGeom>
        </p:spPr>
        <p:txBody>
          <a:bodyPr wrap="square">
            <a:spAutoFit/>
          </a:bodyPr>
          <a:lstStyle/>
          <a:p>
            <a:r>
              <a:rPr lang="zh-CN" altLang="en-US" sz="2400"/>
              <a:t>分析壳</a:t>
            </a:r>
            <a:r>
              <a:rPr lang="en-US" altLang="zh-CN" sz="2400"/>
              <a:t>so</a:t>
            </a:r>
            <a:r>
              <a:rPr lang="zh-CN" altLang="en-US" sz="2400"/>
              <a:t>逻辑并还原加密算法</a:t>
            </a:r>
            <a:endParaRPr lang="en-US" altLang="zh-CN" sz="2400"/>
          </a:p>
          <a:p>
            <a:r>
              <a:rPr lang="en-US" altLang="zh-CN" sz="1400">
                <a:hlinkClick r:id="rId2"/>
              </a:rPr>
              <a:t>http://www.cnblogs.com/2014asm/p/4924342.html</a:t>
            </a:r>
            <a:endParaRPr lang="en-US" altLang="zh-CN" sz="1400"/>
          </a:p>
        </p:txBody>
      </p:sp>
      <p:pic>
        <p:nvPicPr>
          <p:cNvPr id="2" name="Picture 1"/>
          <p:cNvPicPr>
            <a:picLocks noChangeAspect="1"/>
          </p:cNvPicPr>
          <p:nvPr/>
        </p:nvPicPr>
        <p:blipFill>
          <a:blip r:embed="rId3"/>
          <a:stretch>
            <a:fillRect/>
          </a:stretch>
        </p:blipFill>
        <p:spPr>
          <a:xfrm>
            <a:off x="1475656" y="2132856"/>
            <a:ext cx="6241951" cy="3312368"/>
          </a:xfrm>
          <a:prstGeom prst="rect">
            <a:avLst/>
          </a:prstGeom>
        </p:spPr>
      </p:pic>
    </p:spTree>
    <p:extLst>
      <p:ext uri="{BB962C8B-B14F-4D97-AF65-F5344CB8AC3E}">
        <p14:creationId xmlns:p14="http://schemas.microsoft.com/office/powerpoint/2010/main" val="7881477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静态脱壳机</a:t>
            </a:r>
          </a:p>
        </p:txBody>
      </p:sp>
      <p:sp>
        <p:nvSpPr>
          <p:cNvPr id="8" name="Rectangle 7"/>
          <p:cNvSpPr/>
          <p:nvPr/>
        </p:nvSpPr>
        <p:spPr>
          <a:xfrm>
            <a:off x="351417" y="1239142"/>
            <a:ext cx="8037007" cy="677108"/>
          </a:xfrm>
          <a:prstGeom prst="rect">
            <a:avLst/>
          </a:prstGeom>
        </p:spPr>
        <p:txBody>
          <a:bodyPr wrap="square">
            <a:spAutoFit/>
          </a:bodyPr>
          <a:lstStyle/>
          <a:p>
            <a:r>
              <a:rPr lang="zh-CN" altLang="en-US" sz="2400"/>
              <a:t>自定义</a:t>
            </a:r>
            <a:r>
              <a:rPr lang="en-US" altLang="zh-CN" sz="2400"/>
              <a:t>linker</a:t>
            </a:r>
            <a:r>
              <a:rPr lang="zh-CN" altLang="en-US" sz="2400"/>
              <a:t>脱</a:t>
            </a:r>
            <a:r>
              <a:rPr lang="en-US" altLang="zh-CN" sz="2400"/>
              <a:t>so</a:t>
            </a:r>
            <a:r>
              <a:rPr lang="zh-CN" altLang="en-US" sz="2400"/>
              <a:t>壳</a:t>
            </a:r>
            <a:endParaRPr lang="en-US" altLang="zh-CN" sz="2400"/>
          </a:p>
          <a:p>
            <a:r>
              <a:rPr lang="en-US" altLang="zh-CN" sz="1400">
                <a:hlinkClick r:id="rId2"/>
              </a:rPr>
              <a:t>https://github.com/devilogic/udog</a:t>
            </a:r>
            <a:endParaRPr lang="en-US" altLang="zh-CN" sz="1400"/>
          </a:p>
        </p:txBody>
      </p:sp>
      <p:pic>
        <p:nvPicPr>
          <p:cNvPr id="3" name="Picture 2"/>
          <p:cNvPicPr>
            <a:picLocks noChangeAspect="1"/>
          </p:cNvPicPr>
          <p:nvPr/>
        </p:nvPicPr>
        <p:blipFill>
          <a:blip r:embed="rId3"/>
          <a:stretch>
            <a:fillRect/>
          </a:stretch>
        </p:blipFill>
        <p:spPr>
          <a:xfrm>
            <a:off x="3419565" y="1124744"/>
            <a:ext cx="3920047" cy="5102767"/>
          </a:xfrm>
          <a:prstGeom prst="rect">
            <a:avLst/>
          </a:prstGeom>
        </p:spPr>
      </p:pic>
      <p:sp>
        <p:nvSpPr>
          <p:cNvPr id="5" name="TextBox 4"/>
          <p:cNvSpPr txBox="1"/>
          <p:nvPr/>
        </p:nvSpPr>
        <p:spPr>
          <a:xfrm>
            <a:off x="827584" y="2780928"/>
            <a:ext cx="2332690" cy="369332"/>
          </a:xfrm>
          <a:prstGeom prst="rect">
            <a:avLst/>
          </a:prstGeom>
          <a:noFill/>
        </p:spPr>
        <p:txBody>
          <a:bodyPr wrap="none" rtlCol="0">
            <a:spAutoFit/>
          </a:bodyPr>
          <a:lstStyle/>
          <a:p>
            <a:r>
              <a:rPr lang="en-US"/>
              <a:t>main() -&gt; dump_file()</a:t>
            </a:r>
          </a:p>
        </p:txBody>
      </p:sp>
    </p:spTree>
    <p:extLst>
      <p:ext uri="{BB962C8B-B14F-4D97-AF65-F5344CB8AC3E}">
        <p14:creationId xmlns:p14="http://schemas.microsoft.com/office/powerpoint/2010/main" val="2947367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latin typeface="微软雅黑" charset="0"/>
                <a:ea typeface="微软雅黑" charset="0"/>
              </a:rPr>
              <a:t>第三代壳</a:t>
            </a:r>
            <a:endParaRPr lang="zh-CN" dirty="0">
              <a:latin typeface="微软雅黑" charset="0"/>
              <a:ea typeface="微软雅黑" charset="0"/>
            </a:endParaRPr>
          </a:p>
        </p:txBody>
      </p:sp>
      <p:sp>
        <p:nvSpPr>
          <p:cNvPr id="8" name="Shape 134"/>
          <p:cNvSpPr/>
          <p:nvPr/>
        </p:nvSpPr>
        <p:spPr>
          <a:xfrm>
            <a:off x="755576" y="1916832"/>
            <a:ext cx="2592287" cy="923326"/>
          </a:xfrm>
          <a:prstGeom prst="rect">
            <a:avLst/>
          </a:prstGeom>
          <a:ln w="12700">
            <a:miter lim="400000"/>
          </a:ln>
        </p:spPr>
        <p:txBody>
          <a:bodyPr wrap="square" lIns="45718" tIns="45718" rIns="45718" bIns="45718">
            <a:spAutoFit/>
          </a:bodyPr>
          <a:lstStyle/>
          <a:p>
            <a:r>
              <a:rPr lang="en-US" altLang="zh-CN" dirty="0" smtClean="0">
                <a:solidFill>
                  <a:schemeClr val="accent3"/>
                </a:solidFill>
              </a:rPr>
              <a:t>1.dex2oat</a:t>
            </a:r>
            <a:r>
              <a:rPr lang="zh-CN" altLang="en-US">
                <a:solidFill>
                  <a:schemeClr val="accent3"/>
                </a:solidFill>
              </a:rPr>
              <a:t>法</a:t>
            </a:r>
            <a:endParaRPr lang="en-US" altLang="zh-CN">
              <a:solidFill>
                <a:schemeClr val="accent3"/>
              </a:solidFill>
            </a:endParaRPr>
          </a:p>
          <a:p>
            <a:endParaRPr lang="en-US" altLang="zh-CN">
              <a:solidFill>
                <a:schemeClr val="accent3"/>
              </a:solidFill>
            </a:endParaRPr>
          </a:p>
          <a:p>
            <a:r>
              <a:rPr lang="en-US" altLang="zh-CN">
                <a:solidFill>
                  <a:schemeClr val="accent3"/>
                </a:solidFill>
              </a:rPr>
              <a:t>2.</a:t>
            </a:r>
            <a:r>
              <a:rPr lang="zh-CN" altLang="en-US">
                <a:solidFill>
                  <a:schemeClr val="accent3"/>
                </a:solidFill>
              </a:rPr>
              <a:t>定制系统</a:t>
            </a:r>
            <a:endParaRPr lang="en-US" altLang="zh-CN">
              <a:solidFill>
                <a:schemeClr val="accent3"/>
              </a:solidFill>
            </a:endParaRPr>
          </a:p>
        </p:txBody>
      </p:sp>
    </p:spTree>
    <p:extLst>
      <p:ext uri="{BB962C8B-B14F-4D97-AF65-F5344CB8AC3E}">
        <p14:creationId xmlns:p14="http://schemas.microsoft.com/office/powerpoint/2010/main" val="75081551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en-US" altLang="zh-CN" sz="2400">
                <a:solidFill>
                  <a:schemeClr val="accent3"/>
                </a:solidFill>
              </a:rPr>
              <a:t>dex2oat</a:t>
            </a:r>
            <a:r>
              <a:rPr lang="zh-CN" altLang="en-US" sz="2400">
                <a:solidFill>
                  <a:schemeClr val="accent3"/>
                </a:solidFill>
              </a:rPr>
              <a:t>法</a:t>
            </a:r>
          </a:p>
        </p:txBody>
      </p:sp>
      <p:sp>
        <p:nvSpPr>
          <p:cNvPr id="8" name="Rectangle 7"/>
          <p:cNvSpPr/>
          <p:nvPr/>
        </p:nvSpPr>
        <p:spPr>
          <a:xfrm>
            <a:off x="351417" y="1239142"/>
            <a:ext cx="8037007" cy="677108"/>
          </a:xfrm>
          <a:prstGeom prst="rect">
            <a:avLst/>
          </a:prstGeom>
        </p:spPr>
        <p:txBody>
          <a:bodyPr wrap="square">
            <a:spAutoFit/>
          </a:bodyPr>
          <a:lstStyle/>
          <a:p>
            <a:r>
              <a:rPr lang="en-US" altLang="zh-CN" sz="2400"/>
              <a:t>ART</a:t>
            </a:r>
            <a:r>
              <a:rPr lang="zh-CN" altLang="en-US" sz="2400"/>
              <a:t>模式下，</a:t>
            </a:r>
            <a:r>
              <a:rPr lang="en-US" altLang="zh-CN" sz="2400"/>
              <a:t>dex2oat</a:t>
            </a:r>
            <a:r>
              <a:rPr lang="zh-CN" altLang="en-US" sz="2400"/>
              <a:t>生成</a:t>
            </a:r>
            <a:r>
              <a:rPr lang="en-US" altLang="zh-CN" sz="2400"/>
              <a:t>oat</a:t>
            </a:r>
            <a:r>
              <a:rPr lang="zh-CN" altLang="en-US" sz="2400"/>
              <a:t>时，内存中的</a:t>
            </a:r>
            <a:r>
              <a:rPr lang="en-US" altLang="zh-CN" sz="2400"/>
              <a:t>DEX</a:t>
            </a:r>
            <a:r>
              <a:rPr lang="zh-CN" altLang="en-US" sz="2400"/>
              <a:t>是完整的</a:t>
            </a:r>
            <a:endParaRPr lang="en-US" altLang="zh-CN" sz="2400"/>
          </a:p>
          <a:p>
            <a:r>
              <a:rPr lang="en-US" altLang="zh-CN" sz="1400">
                <a:hlinkClick r:id="rId2"/>
              </a:rPr>
              <a:t>http://bbs.pediy.com/showthread.php?t=210532</a:t>
            </a:r>
            <a:endParaRPr lang="en-US" altLang="zh-CN" sz="1400"/>
          </a:p>
        </p:txBody>
      </p:sp>
      <p:pic>
        <p:nvPicPr>
          <p:cNvPr id="2" name="Picture 1"/>
          <p:cNvPicPr>
            <a:picLocks noChangeAspect="1"/>
          </p:cNvPicPr>
          <p:nvPr/>
        </p:nvPicPr>
        <p:blipFill>
          <a:blip r:embed="rId3"/>
          <a:stretch>
            <a:fillRect/>
          </a:stretch>
        </p:blipFill>
        <p:spPr>
          <a:xfrm>
            <a:off x="1399844" y="2060848"/>
            <a:ext cx="5940152" cy="3940561"/>
          </a:xfrm>
          <a:prstGeom prst="rect">
            <a:avLst/>
          </a:prstGeom>
        </p:spPr>
      </p:pic>
    </p:spTree>
    <p:extLst>
      <p:ext uri="{BB962C8B-B14F-4D97-AF65-F5344CB8AC3E}">
        <p14:creationId xmlns:p14="http://schemas.microsoft.com/office/powerpoint/2010/main" val="110978186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定制系统</a:t>
            </a:r>
          </a:p>
        </p:txBody>
      </p:sp>
      <p:sp>
        <p:nvSpPr>
          <p:cNvPr id="8" name="Rectangle 7"/>
          <p:cNvSpPr/>
          <p:nvPr/>
        </p:nvSpPr>
        <p:spPr>
          <a:xfrm>
            <a:off x="351417" y="1239142"/>
            <a:ext cx="8037007" cy="738664"/>
          </a:xfrm>
          <a:prstGeom prst="rect">
            <a:avLst/>
          </a:prstGeom>
        </p:spPr>
        <p:txBody>
          <a:bodyPr wrap="square">
            <a:spAutoFit/>
          </a:bodyPr>
          <a:lstStyle/>
          <a:p>
            <a:r>
              <a:rPr lang="en-US" altLang="zh-CN" sz="2400"/>
              <a:t>Hook </a:t>
            </a:r>
            <a:r>
              <a:rPr lang="en-US" sz="2400"/>
              <a:t>Dalvik_dalvik_system_DexFile_defineClassNative</a:t>
            </a:r>
          </a:p>
          <a:p>
            <a:r>
              <a:rPr lang="zh-CN" altLang="en-US"/>
              <a:t>枚举所有</a:t>
            </a:r>
            <a:r>
              <a:rPr lang="en-US"/>
              <a:t>DexClassDef</a:t>
            </a:r>
            <a:r>
              <a:rPr lang="zh-CN" altLang="en-US"/>
              <a:t>，对</a:t>
            </a:r>
            <a:r>
              <a:rPr lang="en-US"/>
              <a:t>所有</a:t>
            </a:r>
            <a:r>
              <a:rPr lang="zh-CN" altLang="en-US"/>
              <a:t>的</a:t>
            </a:r>
            <a:r>
              <a:rPr lang="en-US"/>
              <a:t>class</a:t>
            </a:r>
            <a:r>
              <a:rPr lang="zh-CN" altLang="en-US"/>
              <a:t>，</a:t>
            </a:r>
            <a:r>
              <a:rPr lang="en-US"/>
              <a:t>调用dvmDefineClass进行</a:t>
            </a:r>
            <a:r>
              <a:rPr lang="zh-CN" altLang="en-US"/>
              <a:t>强制</a:t>
            </a:r>
            <a:r>
              <a:rPr lang="en-US"/>
              <a:t>加载</a:t>
            </a:r>
            <a:endParaRPr lang="en-US" altLang="zh-CN"/>
          </a:p>
        </p:txBody>
      </p:sp>
      <p:pic>
        <p:nvPicPr>
          <p:cNvPr id="2" name="Picture 1"/>
          <p:cNvPicPr>
            <a:picLocks noChangeAspect="1"/>
          </p:cNvPicPr>
          <p:nvPr/>
        </p:nvPicPr>
        <p:blipFill>
          <a:blip r:embed="rId2"/>
          <a:stretch>
            <a:fillRect/>
          </a:stretch>
        </p:blipFill>
        <p:spPr>
          <a:xfrm>
            <a:off x="467544" y="2204864"/>
            <a:ext cx="7315200" cy="2692400"/>
          </a:xfrm>
          <a:prstGeom prst="rect">
            <a:avLst/>
          </a:prstGeom>
        </p:spPr>
      </p:pic>
    </p:spTree>
    <p:extLst>
      <p:ext uri="{BB962C8B-B14F-4D97-AF65-F5344CB8AC3E}">
        <p14:creationId xmlns:p14="http://schemas.microsoft.com/office/powerpoint/2010/main" val="113172878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latin typeface="微软雅黑" charset="0"/>
                <a:ea typeface="微软雅黑" charset="0"/>
              </a:rPr>
              <a:t>第</a:t>
            </a:r>
            <a:r>
              <a:rPr lang="en-US" altLang="zh-CN" dirty="0" smtClean="0">
                <a:latin typeface="微软雅黑" charset="0"/>
                <a:ea typeface="微软雅黑" charset="0"/>
              </a:rPr>
              <a:t>N</a:t>
            </a:r>
            <a:r>
              <a:rPr lang="zh-CN" altLang="en-US" dirty="0" smtClean="0">
                <a:latin typeface="微软雅黑" charset="0"/>
                <a:ea typeface="微软雅黑" charset="0"/>
              </a:rPr>
              <a:t>代壳</a:t>
            </a:r>
            <a:endParaRPr lang="zh-CN" dirty="0">
              <a:latin typeface="微软雅黑" charset="0"/>
              <a:ea typeface="微软雅黑" charset="0"/>
            </a:endParaRPr>
          </a:p>
        </p:txBody>
      </p:sp>
      <p:sp>
        <p:nvSpPr>
          <p:cNvPr id="8" name="Shape 134"/>
          <p:cNvSpPr/>
          <p:nvPr/>
        </p:nvSpPr>
        <p:spPr>
          <a:xfrm>
            <a:off x="755577" y="1916832"/>
            <a:ext cx="2592287" cy="738660"/>
          </a:xfrm>
          <a:prstGeom prst="rect">
            <a:avLst/>
          </a:prstGeom>
          <a:ln w="12700">
            <a:miter lim="400000"/>
          </a:ln>
        </p:spPr>
        <p:txBody>
          <a:bodyPr wrap="square" lIns="45718" tIns="45718" rIns="45718" bIns="45718">
            <a:spAutoFit/>
          </a:bodyPr>
          <a:lstStyle/>
          <a:p>
            <a:r>
              <a:rPr lang="en-US" altLang="zh-CN" sz="2400" dirty="0">
                <a:solidFill>
                  <a:schemeClr val="accent3"/>
                </a:solidFill>
              </a:rPr>
              <a:t>so + vmp</a:t>
            </a:r>
          </a:p>
          <a:p>
            <a:r>
              <a:rPr lang="zh-CN" altLang="en-US">
                <a:solidFill>
                  <a:schemeClr val="accent3"/>
                </a:solidFill>
              </a:rPr>
              <a:t>动态调试 ＋ 人肉还原</a:t>
            </a:r>
            <a:endParaRPr lang="en-US" altLang="zh-CN" dirty="0" smtClean="0">
              <a:solidFill>
                <a:schemeClr val="accent3"/>
              </a:solidFill>
            </a:endParaRPr>
          </a:p>
        </p:txBody>
      </p:sp>
      <p:sp>
        <p:nvSpPr>
          <p:cNvPr id="5" name="Shape 134"/>
          <p:cNvSpPr/>
          <p:nvPr/>
        </p:nvSpPr>
        <p:spPr>
          <a:xfrm>
            <a:off x="1187624" y="3048635"/>
            <a:ext cx="7021288" cy="954103"/>
          </a:xfrm>
          <a:prstGeom prst="rect">
            <a:avLst/>
          </a:prstGeom>
          <a:ln w="12700">
            <a:miter lim="400000"/>
          </a:ln>
        </p:spPr>
        <p:txBody>
          <a:bodyPr wrap="square" lIns="45718" tIns="45718" rIns="45718" bIns="45718">
            <a:spAutoFit/>
          </a:bodyPr>
          <a:lstStyle/>
          <a:p>
            <a:r>
              <a:rPr lang="en-US" altLang="zh-CN" sz="5600" dirty="0" smtClean="0">
                <a:solidFill>
                  <a:schemeClr val="accent3"/>
                </a:solidFill>
              </a:rPr>
              <a:t>NOW AND FUTURE</a:t>
            </a:r>
          </a:p>
        </p:txBody>
      </p:sp>
    </p:spTree>
    <p:extLst>
      <p:ext uri="{BB962C8B-B14F-4D97-AF65-F5344CB8AC3E}">
        <p14:creationId xmlns:p14="http://schemas.microsoft.com/office/powerpoint/2010/main" val="34245083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solidFill>
                  <a:schemeClr val="bg1"/>
                </a:solidFill>
              </a:rPr>
              <a:t>安全防护</a:t>
            </a:r>
            <a:endParaRPr lang="en-US" altLang="zh-CN" dirty="0" smtClean="0">
              <a:solidFill>
                <a:schemeClr val="bg1"/>
              </a:solidFill>
            </a:endParaRPr>
          </a:p>
        </p:txBody>
      </p:sp>
      <p:sp>
        <p:nvSpPr>
          <p:cNvPr id="8" name="Shape 134"/>
          <p:cNvSpPr/>
          <p:nvPr/>
        </p:nvSpPr>
        <p:spPr>
          <a:xfrm>
            <a:off x="755576" y="1879669"/>
            <a:ext cx="6744695" cy="3139317"/>
          </a:xfrm>
          <a:prstGeom prst="rect">
            <a:avLst/>
          </a:prstGeom>
          <a:ln w="12700">
            <a:miter lim="400000"/>
          </a:ln>
        </p:spPr>
        <p:txBody>
          <a:bodyPr lIns="45718" tIns="45718" rIns="45718" bIns="45718">
            <a:spAutoFit/>
          </a:bodyPr>
          <a:lstStyle/>
          <a:p>
            <a:r>
              <a:rPr lang="en-US" altLang="zh-CN" dirty="0" smtClean="0">
                <a:solidFill>
                  <a:schemeClr val="accent3"/>
                </a:solidFill>
              </a:rPr>
              <a:t>1.</a:t>
            </a:r>
            <a:r>
              <a:rPr lang="zh-CN" altLang="en-US" dirty="0" smtClean="0">
                <a:solidFill>
                  <a:schemeClr val="accent3"/>
                </a:solidFill>
              </a:rPr>
              <a:t>安全建议</a:t>
            </a:r>
            <a:endParaRPr lang="en-US" altLang="zh-CN" dirty="0" smtClean="0">
              <a:solidFill>
                <a:schemeClr val="accent3"/>
              </a:solidFill>
            </a:endParaRPr>
          </a:p>
          <a:p>
            <a:endParaRPr lang="en-US" altLang="zh-CN" dirty="0">
              <a:solidFill>
                <a:schemeClr val="accent3"/>
              </a:solidFill>
            </a:endParaRPr>
          </a:p>
          <a:p>
            <a:r>
              <a:rPr lang="en-US" altLang="zh-CN" dirty="0">
                <a:solidFill>
                  <a:schemeClr val="accent3"/>
                </a:solidFill>
              </a:rPr>
              <a:t>2</a:t>
            </a:r>
            <a:r>
              <a:rPr lang="en-US" altLang="zh-CN" dirty="0" smtClean="0">
                <a:solidFill>
                  <a:schemeClr val="accent3"/>
                </a:solidFill>
              </a:rPr>
              <a:t>.</a:t>
            </a:r>
            <a:r>
              <a:rPr lang="zh-CN" altLang="en-US" dirty="0" smtClean="0">
                <a:solidFill>
                  <a:schemeClr val="accent3"/>
                </a:solidFill>
              </a:rPr>
              <a:t>其它安全技术</a:t>
            </a:r>
            <a:endParaRPr lang="en-US" altLang="zh-CN" dirty="0" smtClean="0">
              <a:solidFill>
                <a:schemeClr val="accent3"/>
              </a:solidFill>
            </a:endParaRPr>
          </a:p>
          <a:p>
            <a:endParaRPr lang="en-US" altLang="zh-CN" dirty="0" smtClean="0">
              <a:solidFill>
                <a:schemeClr val="accent3"/>
              </a:solidFill>
            </a:endParaRPr>
          </a:p>
          <a:p>
            <a:r>
              <a:rPr lang="en-US" altLang="zh-CN" dirty="0" smtClean="0">
                <a:solidFill>
                  <a:schemeClr val="accent3"/>
                </a:solidFill>
              </a:rPr>
              <a:t>3.</a:t>
            </a:r>
            <a:r>
              <a:rPr lang="zh-CN" altLang="en-US" dirty="0" smtClean="0">
                <a:solidFill>
                  <a:schemeClr val="accent3"/>
                </a:solidFill>
              </a:rPr>
              <a:t>代码安全审计</a:t>
            </a:r>
            <a:endParaRPr lang="en-US" altLang="zh-CN" dirty="0" smtClean="0">
              <a:solidFill>
                <a:schemeClr val="accent3"/>
              </a:solidFill>
            </a:endParaRPr>
          </a:p>
          <a:p>
            <a:endParaRPr lang="en-US" altLang="zh-CN" dirty="0">
              <a:solidFill>
                <a:schemeClr val="accent3"/>
              </a:solidFill>
            </a:endParaRPr>
          </a:p>
          <a:p>
            <a:r>
              <a:rPr lang="en-US" altLang="zh-CN" dirty="0">
                <a:solidFill>
                  <a:schemeClr val="accent3"/>
                </a:solidFill>
              </a:rPr>
              <a:t>4.</a:t>
            </a:r>
            <a:r>
              <a:rPr lang="zh-CN" altLang="en-US" dirty="0" smtClean="0">
                <a:solidFill>
                  <a:schemeClr val="accent3"/>
                </a:solidFill>
              </a:rPr>
              <a:t>安全测试框架</a:t>
            </a:r>
            <a:endParaRPr lang="en-US" altLang="zh-CN" dirty="0" smtClean="0">
              <a:solidFill>
                <a:schemeClr val="accent3"/>
              </a:solidFill>
            </a:endParaRPr>
          </a:p>
          <a:p>
            <a:endParaRPr lang="en-US" altLang="zh-CN" dirty="0">
              <a:solidFill>
                <a:schemeClr val="accent3"/>
              </a:solidFill>
            </a:endParaRPr>
          </a:p>
          <a:p>
            <a:r>
              <a:rPr lang="en-US" altLang="zh-CN" dirty="0">
                <a:solidFill>
                  <a:schemeClr val="accent3"/>
                </a:solidFill>
              </a:rPr>
              <a:t>5.App</a:t>
            </a:r>
            <a:r>
              <a:rPr lang="zh-CN" altLang="en-US" dirty="0">
                <a:solidFill>
                  <a:schemeClr val="accent3"/>
                </a:solidFill>
              </a:rPr>
              <a:t>加固</a:t>
            </a:r>
            <a:endParaRPr lang="en-US" altLang="zh-CN" dirty="0">
              <a:solidFill>
                <a:schemeClr val="accent3"/>
              </a:solidFill>
            </a:endParaRPr>
          </a:p>
          <a:p>
            <a:endParaRPr lang="en-US" altLang="zh-CN" dirty="0">
              <a:solidFill>
                <a:schemeClr val="accent3"/>
              </a:solidFill>
            </a:endParaRPr>
          </a:p>
          <a:p>
            <a:r>
              <a:rPr lang="en-US" altLang="zh-CN" dirty="0">
                <a:solidFill>
                  <a:schemeClr val="accent3"/>
                </a:solidFill>
              </a:rPr>
              <a:t>6.App</a:t>
            </a:r>
            <a:r>
              <a:rPr lang="zh-CN" altLang="en-US" dirty="0">
                <a:solidFill>
                  <a:schemeClr val="accent3"/>
                </a:solidFill>
              </a:rPr>
              <a:t>测试平台</a:t>
            </a:r>
            <a:endParaRPr lang="en-US" altLang="zh-CN" dirty="0">
              <a:solidFill>
                <a:schemeClr val="accent3"/>
              </a:solidFill>
            </a:endParaRPr>
          </a:p>
        </p:txBody>
      </p:sp>
    </p:spTree>
    <p:extLst>
      <p:ext uri="{BB962C8B-B14F-4D97-AF65-F5344CB8AC3E}">
        <p14:creationId xmlns:p14="http://schemas.microsoft.com/office/powerpoint/2010/main" val="175072648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安全建议</a:t>
            </a:r>
            <a:endParaRPr lang="en-US" altLang="zh-CN" sz="2400" dirty="0">
              <a:solidFill>
                <a:schemeClr val="accent3"/>
              </a:solidFill>
            </a:endParaRPr>
          </a:p>
        </p:txBody>
      </p:sp>
      <p:sp>
        <p:nvSpPr>
          <p:cNvPr id="3" name="Rectangle 2"/>
          <p:cNvSpPr/>
          <p:nvPr/>
        </p:nvSpPr>
        <p:spPr>
          <a:xfrm>
            <a:off x="539552" y="1196752"/>
            <a:ext cx="7848872" cy="3139321"/>
          </a:xfrm>
          <a:prstGeom prst="rect">
            <a:avLst/>
          </a:prstGeom>
        </p:spPr>
        <p:txBody>
          <a:bodyPr wrap="square">
            <a:spAutoFit/>
          </a:bodyPr>
          <a:lstStyle/>
          <a:p>
            <a:pPr marL="342900" indent="-342900">
              <a:buAutoNum type="arabicPeriod"/>
            </a:pPr>
            <a:r>
              <a:rPr lang="en-US" altLang="zh-CN"/>
              <a:t>Proguard</a:t>
            </a:r>
            <a:r>
              <a:rPr lang="zh-CN" altLang="en-US"/>
              <a:t>混淆</a:t>
            </a:r>
            <a:r>
              <a:rPr lang="en-US" altLang="zh-CN"/>
              <a:t> </a:t>
            </a:r>
            <a:r>
              <a:rPr lang="en-US"/>
              <a:t>proguard-android.txt</a:t>
            </a:r>
            <a:endParaRPr lang="en-US" altLang="zh-CN"/>
          </a:p>
          <a:p>
            <a:pPr marL="342900" indent="-342900">
              <a:buAutoNum type="arabicPeriod"/>
            </a:pPr>
            <a:endParaRPr lang="en-US" altLang="zh-CN"/>
          </a:p>
          <a:p>
            <a:pPr marL="342900" indent="-342900">
              <a:buAutoNum type="arabicPeriod"/>
            </a:pPr>
            <a:r>
              <a:rPr lang="en-US" altLang="zh-CN"/>
              <a:t>Log</a:t>
            </a:r>
            <a:r>
              <a:rPr lang="zh-CN" altLang="en-US"/>
              <a:t>清除</a:t>
            </a:r>
            <a:endParaRPr lang="en-US" altLang="zh-CN"/>
          </a:p>
          <a:p>
            <a:pPr marL="342900" indent="-342900">
              <a:buAutoNum type="arabicPeriod"/>
            </a:pPr>
            <a:endParaRPr lang="en-US" altLang="zh-CN"/>
          </a:p>
          <a:p>
            <a:pPr marL="342900" indent="-342900">
              <a:buAutoNum type="arabicPeriod"/>
            </a:pPr>
            <a:r>
              <a:rPr lang="en-US" altLang="zh-CN"/>
              <a:t>so</a:t>
            </a:r>
            <a:r>
              <a:rPr lang="zh-CN" altLang="en-US"/>
              <a:t>符号</a:t>
            </a:r>
            <a:r>
              <a:rPr lang="en-US" altLang="zh-CN"/>
              <a:t>strip</a:t>
            </a:r>
            <a:r>
              <a:rPr lang="zh-CN" altLang="en-US"/>
              <a:t>  </a:t>
            </a:r>
            <a:r>
              <a:rPr lang="en-US" altLang="zh-CN"/>
              <a:t>g++</a:t>
            </a:r>
            <a:r>
              <a:rPr lang="zh-CN" altLang="en-US"/>
              <a:t> </a:t>
            </a:r>
            <a:r>
              <a:rPr lang="en-US"/>
              <a:t>-fvisibility=hidden –s</a:t>
            </a:r>
          </a:p>
          <a:p>
            <a:pPr marL="342900" indent="-342900">
              <a:buAutoNum type="arabicPeriod"/>
            </a:pPr>
            <a:endParaRPr lang="en-US" altLang="zh-CN"/>
          </a:p>
          <a:p>
            <a:pPr marL="342900" indent="-342900">
              <a:buAutoNum type="arabicPeriod"/>
            </a:pPr>
            <a:r>
              <a:rPr lang="en-US" altLang="zh-CN"/>
              <a:t>so ollvm </a:t>
            </a:r>
            <a:r>
              <a:rPr lang="en-US" altLang="zh-CN">
                <a:hlinkClick r:id="rId2"/>
              </a:rPr>
              <a:t>https://github.com/obfuscator-llvm/obfuscator</a:t>
            </a:r>
            <a:endParaRPr lang="en-US" altLang="zh-CN"/>
          </a:p>
          <a:p>
            <a:pPr marL="342900" indent="-342900">
              <a:buAutoNum type="arabicPeriod"/>
            </a:pPr>
            <a:endParaRPr lang="en-US" altLang="zh-CN"/>
          </a:p>
          <a:p>
            <a:pPr marL="342900" indent="-342900">
              <a:buAutoNum type="arabicPeriod"/>
            </a:pPr>
            <a:r>
              <a:rPr lang="zh-CN" altLang="en-US"/>
              <a:t>使用未公开的安全技术</a:t>
            </a:r>
            <a:endParaRPr lang="en-US" altLang="zh-CN"/>
          </a:p>
          <a:p>
            <a:pPr marL="342900" indent="-342900">
              <a:buAutoNum type="arabicPeriod"/>
            </a:pPr>
            <a:endParaRPr lang="en-US" altLang="zh-CN"/>
          </a:p>
          <a:p>
            <a:pPr marL="342900" indent="-342900">
              <a:buAutoNum type="arabicPeriod"/>
            </a:pPr>
            <a:r>
              <a:rPr lang="zh-CN" altLang="en-US"/>
              <a:t>安全审计</a:t>
            </a:r>
            <a:endParaRPr lang="en-US" altLang="zh-CN"/>
          </a:p>
        </p:txBody>
      </p:sp>
    </p:spTree>
    <p:extLst>
      <p:ext uri="{BB962C8B-B14F-4D97-AF65-F5344CB8AC3E}">
        <p14:creationId xmlns:p14="http://schemas.microsoft.com/office/powerpoint/2010/main" val="78239027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其它安全技术</a:t>
            </a:r>
            <a:endParaRPr lang="en-US" altLang="zh-CN" sz="2400" dirty="0">
              <a:solidFill>
                <a:schemeClr val="accent3"/>
              </a:solidFill>
            </a:endParaRPr>
          </a:p>
        </p:txBody>
      </p:sp>
      <p:sp>
        <p:nvSpPr>
          <p:cNvPr id="3" name="Rectangle 2"/>
          <p:cNvSpPr/>
          <p:nvPr/>
        </p:nvSpPr>
        <p:spPr>
          <a:xfrm>
            <a:off x="539552" y="1196752"/>
            <a:ext cx="5760640" cy="738664"/>
          </a:xfrm>
          <a:prstGeom prst="rect">
            <a:avLst/>
          </a:prstGeom>
        </p:spPr>
        <p:txBody>
          <a:bodyPr wrap="square">
            <a:spAutoFit/>
          </a:bodyPr>
          <a:lstStyle/>
          <a:p>
            <a:r>
              <a:rPr lang="en-US" altLang="zh-CN" sz="2400"/>
              <a:t>DEX</a:t>
            </a:r>
            <a:r>
              <a:rPr lang="zh-CN" altLang="en-US" sz="2400"/>
              <a:t>自修改技术</a:t>
            </a:r>
            <a:endParaRPr lang="en-US" altLang="zh-CN" sz="2400" smtClean="0"/>
          </a:p>
          <a:p>
            <a:r>
              <a:rPr lang="en-US" altLang="zh-CN"/>
              <a:t>selfmodify</a:t>
            </a:r>
            <a:r>
              <a:rPr lang="zh-CN" altLang="en-US"/>
              <a:t> </a:t>
            </a:r>
            <a:r>
              <a:rPr lang="en-US" altLang="zh-CN">
                <a:hlinkClick r:id="rId2"/>
              </a:rPr>
              <a:t>https://github.com/leonnewton/selfmodify</a:t>
            </a:r>
            <a:endParaRPr lang="en-US" altLang="zh-CN"/>
          </a:p>
        </p:txBody>
      </p:sp>
      <p:pic>
        <p:nvPicPr>
          <p:cNvPr id="2" name="Picture 1"/>
          <p:cNvPicPr>
            <a:picLocks noChangeAspect="1"/>
          </p:cNvPicPr>
          <p:nvPr/>
        </p:nvPicPr>
        <p:blipFill>
          <a:blip r:embed="rId3"/>
          <a:stretch>
            <a:fillRect/>
          </a:stretch>
        </p:blipFill>
        <p:spPr>
          <a:xfrm>
            <a:off x="1619672" y="2132856"/>
            <a:ext cx="5724128" cy="3920306"/>
          </a:xfrm>
          <a:prstGeom prst="rect">
            <a:avLst/>
          </a:prstGeom>
        </p:spPr>
      </p:pic>
    </p:spTree>
    <p:extLst>
      <p:ext uri="{BB962C8B-B14F-4D97-AF65-F5344CB8AC3E}">
        <p14:creationId xmlns:p14="http://schemas.microsoft.com/office/powerpoint/2010/main" val="10286927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反编译工具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726664" y="1229665"/>
            <a:ext cx="7416824" cy="646331"/>
          </a:xfrm>
          <a:prstGeom prst="rect">
            <a:avLst/>
          </a:prstGeom>
        </p:spPr>
        <p:txBody>
          <a:bodyPr wrap="square">
            <a:spAutoFit/>
          </a:bodyPr>
          <a:lstStyle/>
          <a:p>
            <a:r>
              <a:rPr lang="en-US" altLang="zh-CN" dirty="0" err="1" smtClean="0"/>
              <a:t>Apktool</a:t>
            </a:r>
            <a:r>
              <a:rPr lang="zh-CN" altLang="en-US" dirty="0" smtClean="0"/>
              <a:t> </a:t>
            </a:r>
            <a:r>
              <a:rPr lang="en-US" altLang="zh-CN" dirty="0">
                <a:hlinkClick r:id="rId2"/>
              </a:rPr>
              <a:t>https://bitbucket.org/iBotPeaches/apktool</a:t>
            </a:r>
            <a:r>
              <a:rPr lang="en-US" altLang="zh-CN" dirty="0" smtClean="0">
                <a:hlinkClick r:id="rId2"/>
              </a:rPr>
              <a:t>/</a:t>
            </a:r>
            <a:endParaRPr lang="en-US" altLang="zh-CN" dirty="0" smtClean="0"/>
          </a:p>
          <a:p>
            <a:r>
              <a:rPr lang="en-US" altLang="zh-CN" dirty="0" err="1" smtClean="0"/>
              <a:t>Shakaapktool</a:t>
            </a:r>
            <a:r>
              <a:rPr lang="zh-CN" altLang="en-US" dirty="0" smtClean="0"/>
              <a:t> </a:t>
            </a:r>
            <a:r>
              <a:rPr lang="en-US" altLang="zh-CN" dirty="0">
                <a:hlinkClick r:id="rId3"/>
              </a:rPr>
              <a:t>http://www.rover12421.com/shakaapktool</a:t>
            </a:r>
            <a:r>
              <a:rPr lang="en-US" altLang="zh-CN" dirty="0" smtClean="0">
                <a:hlinkClick r:id="rId3"/>
              </a:rPr>
              <a:t>/</a:t>
            </a:r>
            <a:endParaRPr lang="en-US" altLang="zh-CN" dirty="0" smtClean="0"/>
          </a:p>
        </p:txBody>
      </p:sp>
      <p:sp>
        <p:nvSpPr>
          <p:cNvPr id="10" name="TextBox 9"/>
          <p:cNvSpPr txBox="1"/>
          <p:nvPr/>
        </p:nvSpPr>
        <p:spPr>
          <a:xfrm>
            <a:off x="743040" y="2276102"/>
            <a:ext cx="3070071" cy="369332"/>
          </a:xfrm>
          <a:prstGeom prst="rect">
            <a:avLst/>
          </a:prstGeom>
          <a:noFill/>
        </p:spPr>
        <p:txBody>
          <a:bodyPr wrap="none" rtlCol="0">
            <a:spAutoFit/>
          </a:bodyPr>
          <a:lstStyle/>
          <a:p>
            <a:r>
              <a:rPr lang="zh-CN" altLang="en-US" b="1" dirty="0" smtClean="0"/>
              <a:t>为什么选择</a:t>
            </a:r>
            <a:r>
              <a:rPr lang="en-US" altLang="zh-CN" b="1" dirty="0" err="1" smtClean="0"/>
              <a:t>Shakaapktool</a:t>
            </a:r>
            <a:r>
              <a:rPr lang="zh-CN" altLang="en-US" b="1" dirty="0" smtClean="0"/>
              <a:t>？</a:t>
            </a:r>
            <a:endParaRPr lang="en-US" b="1" dirty="0"/>
          </a:p>
        </p:txBody>
      </p:sp>
      <p:sp>
        <p:nvSpPr>
          <p:cNvPr id="2" name="Rectangle 1"/>
          <p:cNvSpPr/>
          <p:nvPr/>
        </p:nvSpPr>
        <p:spPr>
          <a:xfrm>
            <a:off x="762804" y="2982064"/>
            <a:ext cx="6866003" cy="1200329"/>
          </a:xfrm>
          <a:prstGeom prst="rect">
            <a:avLst/>
          </a:prstGeom>
        </p:spPr>
        <p:txBody>
          <a:bodyPr wrap="square">
            <a:spAutoFit/>
          </a:bodyPr>
          <a:lstStyle/>
          <a:p>
            <a:r>
              <a:rPr lang="en-US" altLang="zh-CN" dirty="0" err="1" smtClean="0">
                <a:solidFill>
                  <a:srgbClr val="2E2E2E"/>
                </a:solidFill>
                <a:latin typeface="ArialMT" charset="0"/>
              </a:rPr>
              <a:t>Shaka</a:t>
            </a:r>
            <a:r>
              <a:rPr lang="zh-CN" altLang="en-US" dirty="0">
                <a:solidFill>
                  <a:srgbClr val="2E2E2E"/>
                </a:solidFill>
                <a:latin typeface="ArialMT" charset="0"/>
              </a:rPr>
              <a:t>（沙加，黄金圣斗士之一）</a:t>
            </a:r>
          </a:p>
          <a:p>
            <a:r>
              <a:rPr lang="zh-CN" altLang="en-US" dirty="0">
                <a:solidFill>
                  <a:srgbClr val="2E2E2E"/>
                </a:solidFill>
                <a:latin typeface="ArialMT" charset="0"/>
              </a:rPr>
              <a:t>处女座</a:t>
            </a:r>
            <a:r>
              <a:rPr lang="zh-CN" altLang="en-US" dirty="0">
                <a:solidFill>
                  <a:srgbClr val="458030"/>
                </a:solidFill>
                <a:latin typeface="ArialMT" charset="0"/>
              </a:rPr>
              <a:t>沙加</a:t>
            </a:r>
            <a:r>
              <a:rPr lang="zh-CN" altLang="en-US" dirty="0">
                <a:solidFill>
                  <a:srgbClr val="2E2E2E"/>
                </a:solidFill>
                <a:latin typeface="ArialMT" charset="0"/>
              </a:rPr>
              <a:t>（</a:t>
            </a:r>
            <a:r>
              <a:rPr lang="en-US" altLang="zh-CN" dirty="0">
                <a:solidFill>
                  <a:srgbClr val="458030"/>
                </a:solidFill>
                <a:latin typeface="ArialMT" charset="0"/>
              </a:rPr>
              <a:t>SHAKA</a:t>
            </a:r>
            <a:r>
              <a:rPr lang="zh-CN" altLang="en-US" dirty="0">
                <a:solidFill>
                  <a:srgbClr val="2E2E2E"/>
                </a:solidFill>
                <a:latin typeface="ArialMT" charset="0"/>
              </a:rPr>
              <a:t>）：被誉为最接近神的圣斗士，平时闭著双眼，但当他张开眼睛时，其力量会大为增加，并使出天舞宝轮，夺去敌人的五感。</a:t>
            </a:r>
            <a:endParaRPr lang="en-US" dirty="0"/>
          </a:p>
        </p:txBody>
      </p:sp>
    </p:spTree>
    <p:extLst>
      <p:ext uri="{BB962C8B-B14F-4D97-AF65-F5344CB8AC3E}">
        <p14:creationId xmlns:p14="http://schemas.microsoft.com/office/powerpoint/2010/main" val="60857196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其它安全技术</a:t>
            </a:r>
            <a:endParaRPr lang="en-US" altLang="zh-CN" sz="2400" dirty="0">
              <a:solidFill>
                <a:schemeClr val="accent3"/>
              </a:solidFill>
            </a:endParaRPr>
          </a:p>
        </p:txBody>
      </p:sp>
      <p:sp>
        <p:nvSpPr>
          <p:cNvPr id="3" name="Rectangle 2"/>
          <p:cNvSpPr/>
          <p:nvPr/>
        </p:nvSpPr>
        <p:spPr>
          <a:xfrm>
            <a:off x="539552" y="1196752"/>
            <a:ext cx="8424936" cy="738664"/>
          </a:xfrm>
          <a:prstGeom prst="rect">
            <a:avLst/>
          </a:prstGeom>
        </p:spPr>
        <p:txBody>
          <a:bodyPr wrap="square">
            <a:spAutoFit/>
          </a:bodyPr>
          <a:lstStyle/>
          <a:p>
            <a:r>
              <a:rPr lang="en-US" altLang="zh-CN" sz="2400" smtClean="0"/>
              <a:t>so</a:t>
            </a:r>
            <a:r>
              <a:rPr lang="zh-CN" altLang="en-US" sz="2400" smtClean="0"/>
              <a:t>模块隐藏技术</a:t>
            </a:r>
            <a:endParaRPr lang="en-US" altLang="zh-CN" sz="2400" smtClean="0"/>
          </a:p>
          <a:p>
            <a:r>
              <a:rPr lang="en-US" altLang="zh-CN"/>
              <a:t>Android_memLoader </a:t>
            </a:r>
            <a:r>
              <a:rPr lang="en-US" altLang="zh-CN">
                <a:hlinkClick r:id="rId2"/>
              </a:rPr>
              <a:t>https://github.com/1683942030/Android_memLoader_src</a:t>
            </a:r>
            <a:endParaRPr lang="en-US" altLang="zh-CN"/>
          </a:p>
        </p:txBody>
      </p:sp>
      <p:pic>
        <p:nvPicPr>
          <p:cNvPr id="5" name="Picture 4"/>
          <p:cNvPicPr>
            <a:picLocks noChangeAspect="1"/>
          </p:cNvPicPr>
          <p:nvPr/>
        </p:nvPicPr>
        <p:blipFill>
          <a:blip r:embed="rId3"/>
          <a:stretch>
            <a:fillRect/>
          </a:stretch>
        </p:blipFill>
        <p:spPr>
          <a:xfrm>
            <a:off x="2195736" y="1988840"/>
            <a:ext cx="4536504" cy="4255217"/>
          </a:xfrm>
          <a:prstGeom prst="rect">
            <a:avLst/>
          </a:prstGeom>
        </p:spPr>
      </p:pic>
    </p:spTree>
    <p:extLst>
      <p:ext uri="{BB962C8B-B14F-4D97-AF65-F5344CB8AC3E}">
        <p14:creationId xmlns:p14="http://schemas.microsoft.com/office/powerpoint/2010/main" val="132946126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代码安全审计</a:t>
            </a:r>
            <a:endParaRPr lang="en-US" altLang="zh-CN" sz="2400" dirty="0">
              <a:solidFill>
                <a:schemeClr val="accent3"/>
              </a:solidFill>
            </a:endParaRPr>
          </a:p>
        </p:txBody>
      </p:sp>
      <p:sp>
        <p:nvSpPr>
          <p:cNvPr id="3" name="Rectangle 2"/>
          <p:cNvSpPr/>
          <p:nvPr/>
        </p:nvSpPr>
        <p:spPr>
          <a:xfrm>
            <a:off x="323528" y="1196752"/>
            <a:ext cx="5760640" cy="738664"/>
          </a:xfrm>
          <a:prstGeom prst="rect">
            <a:avLst/>
          </a:prstGeom>
        </p:spPr>
        <p:txBody>
          <a:bodyPr wrap="square">
            <a:spAutoFit/>
          </a:bodyPr>
          <a:lstStyle/>
          <a:p>
            <a:r>
              <a:rPr lang="zh-CN" altLang="en-US" sz="2400" smtClean="0"/>
              <a:t>安卓平台审计框架</a:t>
            </a:r>
            <a:endParaRPr lang="en-US" altLang="zh-CN" sz="2400" smtClean="0"/>
          </a:p>
          <a:p>
            <a:r>
              <a:rPr lang="en-US"/>
              <a:t>drozer</a:t>
            </a:r>
            <a:r>
              <a:rPr lang="zh-CN" altLang="en-US"/>
              <a:t> </a:t>
            </a:r>
            <a:r>
              <a:rPr lang="en-US" altLang="zh-CN">
                <a:hlinkClick r:id="rId2"/>
              </a:rPr>
              <a:t>https://github.com/mwrlabs/drozer</a:t>
            </a:r>
            <a:endParaRPr lang="en-US" altLang="zh-CN"/>
          </a:p>
        </p:txBody>
      </p:sp>
      <p:pic>
        <p:nvPicPr>
          <p:cNvPr id="5" name="Picture 4"/>
          <p:cNvPicPr>
            <a:picLocks noChangeAspect="1"/>
          </p:cNvPicPr>
          <p:nvPr/>
        </p:nvPicPr>
        <p:blipFill>
          <a:blip r:embed="rId3"/>
          <a:stretch>
            <a:fillRect/>
          </a:stretch>
        </p:blipFill>
        <p:spPr>
          <a:xfrm>
            <a:off x="762000" y="2171700"/>
            <a:ext cx="7620000" cy="2514600"/>
          </a:xfrm>
          <a:prstGeom prst="rect">
            <a:avLst/>
          </a:prstGeom>
        </p:spPr>
      </p:pic>
    </p:spTree>
    <p:extLst>
      <p:ext uri="{BB962C8B-B14F-4D97-AF65-F5344CB8AC3E}">
        <p14:creationId xmlns:p14="http://schemas.microsoft.com/office/powerpoint/2010/main" val="1305522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代码安全审计</a:t>
            </a:r>
            <a:endParaRPr lang="en-US" altLang="zh-CN" sz="2400" dirty="0">
              <a:solidFill>
                <a:schemeClr val="accent3"/>
              </a:solidFill>
            </a:endParaRPr>
          </a:p>
        </p:txBody>
      </p:sp>
      <p:sp>
        <p:nvSpPr>
          <p:cNvPr id="3" name="Rectangle 2"/>
          <p:cNvSpPr/>
          <p:nvPr/>
        </p:nvSpPr>
        <p:spPr>
          <a:xfrm>
            <a:off x="323528" y="1178168"/>
            <a:ext cx="8280920" cy="738664"/>
          </a:xfrm>
          <a:prstGeom prst="rect">
            <a:avLst/>
          </a:prstGeom>
        </p:spPr>
        <p:txBody>
          <a:bodyPr wrap="square">
            <a:spAutoFit/>
          </a:bodyPr>
          <a:lstStyle/>
          <a:p>
            <a:r>
              <a:rPr lang="zh-CN" altLang="en-US" sz="2400" smtClean="0"/>
              <a:t>安全测试框架</a:t>
            </a:r>
            <a:endParaRPr lang="en-US" altLang="zh-CN" sz="2400" smtClean="0"/>
          </a:p>
          <a:p>
            <a:r>
              <a:rPr lang="en-US" altLang="zh-CN"/>
              <a:t>MobSF </a:t>
            </a:r>
            <a:r>
              <a:rPr lang="en-US" altLang="zh-CN">
                <a:hlinkClick r:id="rId2"/>
              </a:rPr>
              <a:t>https://github.com/ajinabraham/Mobile-Security-Framework-MobSF</a:t>
            </a:r>
            <a:endParaRPr lang="en-US" altLang="zh-CN"/>
          </a:p>
        </p:txBody>
      </p:sp>
      <p:pic>
        <p:nvPicPr>
          <p:cNvPr id="2" name="Picture 1"/>
          <p:cNvPicPr>
            <a:picLocks noChangeAspect="1"/>
          </p:cNvPicPr>
          <p:nvPr/>
        </p:nvPicPr>
        <p:blipFill>
          <a:blip r:embed="rId3"/>
          <a:stretch>
            <a:fillRect/>
          </a:stretch>
        </p:blipFill>
        <p:spPr>
          <a:xfrm>
            <a:off x="1103645" y="2132856"/>
            <a:ext cx="6865668" cy="3600400"/>
          </a:xfrm>
          <a:prstGeom prst="rect">
            <a:avLst/>
          </a:prstGeom>
        </p:spPr>
      </p:pic>
    </p:spTree>
    <p:extLst>
      <p:ext uri="{BB962C8B-B14F-4D97-AF65-F5344CB8AC3E}">
        <p14:creationId xmlns:p14="http://schemas.microsoft.com/office/powerpoint/2010/main" val="847966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App</a:t>
            </a:r>
            <a:r>
              <a:rPr lang="zh-CN" altLang="en-US" sz="2400" dirty="0" smtClean="0">
                <a:solidFill>
                  <a:schemeClr val="accent3"/>
                </a:solidFill>
              </a:rPr>
              <a:t>加固</a:t>
            </a:r>
            <a:endParaRPr lang="en-US" altLang="zh-CN" sz="2400" dirty="0">
              <a:solidFill>
                <a:schemeClr val="accent3"/>
              </a:solidFill>
            </a:endParaRPr>
          </a:p>
        </p:txBody>
      </p:sp>
      <p:sp>
        <p:nvSpPr>
          <p:cNvPr id="3" name="Rectangle 2"/>
          <p:cNvSpPr/>
          <p:nvPr/>
        </p:nvSpPr>
        <p:spPr>
          <a:xfrm>
            <a:off x="323528" y="1178168"/>
            <a:ext cx="4314056" cy="738664"/>
          </a:xfrm>
          <a:prstGeom prst="rect">
            <a:avLst/>
          </a:prstGeom>
        </p:spPr>
        <p:txBody>
          <a:bodyPr wrap="square">
            <a:spAutoFit/>
          </a:bodyPr>
          <a:lstStyle/>
          <a:p>
            <a:r>
              <a:rPr lang="zh-CN" altLang="en-US" sz="2400" smtClean="0"/>
              <a:t>加固平台</a:t>
            </a:r>
            <a:endParaRPr lang="en-US" altLang="zh-CN" sz="2400" smtClean="0"/>
          </a:p>
          <a:p>
            <a:r>
              <a:rPr lang="zh-CN" altLang="en-US"/>
              <a:t>加固宝 </a:t>
            </a:r>
            <a:r>
              <a:rPr lang="en-US" altLang="zh-CN">
                <a:hlinkClick r:id="rId2"/>
              </a:rPr>
              <a:t>http://jiagu.360.cn/</a:t>
            </a:r>
            <a:endParaRPr lang="en-US" altLang="zh-CN"/>
          </a:p>
        </p:txBody>
      </p:sp>
      <p:pic>
        <p:nvPicPr>
          <p:cNvPr id="5" name="Picture 4"/>
          <p:cNvPicPr>
            <a:picLocks noChangeAspect="1"/>
          </p:cNvPicPr>
          <p:nvPr/>
        </p:nvPicPr>
        <p:blipFill>
          <a:blip r:embed="rId3"/>
          <a:stretch>
            <a:fillRect/>
          </a:stretch>
        </p:blipFill>
        <p:spPr>
          <a:xfrm>
            <a:off x="1403648" y="2060848"/>
            <a:ext cx="6104295" cy="4373626"/>
          </a:xfrm>
          <a:prstGeom prst="rect">
            <a:avLst/>
          </a:prstGeom>
        </p:spPr>
      </p:pic>
    </p:spTree>
    <p:extLst>
      <p:ext uri="{BB962C8B-B14F-4D97-AF65-F5344CB8AC3E}">
        <p14:creationId xmlns:p14="http://schemas.microsoft.com/office/powerpoint/2010/main" val="18798109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App</a:t>
            </a:r>
            <a:r>
              <a:rPr lang="zh-CN" altLang="en-US" sz="2400" dirty="0" smtClean="0">
                <a:solidFill>
                  <a:schemeClr val="accent3"/>
                </a:solidFill>
              </a:rPr>
              <a:t>测试平台</a:t>
            </a:r>
            <a:endParaRPr lang="en-US" altLang="zh-CN" sz="2400" dirty="0">
              <a:solidFill>
                <a:schemeClr val="accent3"/>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85573909"/>
              </p:ext>
            </p:extLst>
          </p:nvPr>
        </p:nvGraphicFramePr>
        <p:xfrm>
          <a:off x="395536" y="1340768"/>
          <a:ext cx="8082076" cy="4674990"/>
        </p:xfrm>
        <a:graphic>
          <a:graphicData uri="http://schemas.openxmlformats.org/drawingml/2006/table">
            <a:tbl>
              <a:tblPr/>
              <a:tblGrid>
                <a:gridCol w="4041038"/>
                <a:gridCol w="4041038"/>
              </a:tblGrid>
              <a:tr h="285250">
                <a:tc>
                  <a:txBody>
                    <a:bodyPr/>
                    <a:lstStyle/>
                    <a:p>
                      <a:pPr algn="l" fontAlgn="t"/>
                      <a:r>
                        <a:rPr lang="zh-CN" altLang="en-US" sz="1300" b="1">
                          <a:effectLst/>
                        </a:rPr>
                        <a:t>扫描平台</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zh-CN" altLang="en-US" sz="1300" b="1">
                          <a:effectLst/>
                        </a:rPr>
                        <a:t>网址</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en-US" altLang="zh-CN" sz="1300">
                          <a:effectLst/>
                        </a:rPr>
                        <a:t>360</a:t>
                      </a:r>
                      <a:r>
                        <a:rPr lang="zh-CN" altLang="en-US" sz="1300">
                          <a:effectLst/>
                        </a:rPr>
                        <a:t>捉虫猎手</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300" u="none" strike="noStrike">
                          <a:solidFill>
                            <a:srgbClr val="666666"/>
                          </a:solidFill>
                          <a:effectLst/>
                          <a:hlinkClick r:id="rId2"/>
                        </a:rPr>
                        <a:t>http://appscan.360.cn</a:t>
                      </a:r>
                      <a:endParaRPr lang="en-US" sz="1300" u="none" strike="noStrike">
                        <a:solidFill>
                          <a:srgbClr val="666666"/>
                        </a:solidFill>
                        <a:effectLst/>
                      </a:endParaRPr>
                    </a:p>
                    <a:p>
                      <a:pPr algn="l" fontAlgn="t"/>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zh-CN" altLang="en-US" sz="1300">
                          <a:effectLst/>
                        </a:rPr>
                        <a:t>阿里聚安全漏洞扫描</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http://jaq.alibaba.com/</a:t>
                      </a:r>
                      <a:endParaRPr lang="en-US" sz="1300" u="none" strike="noStrike">
                        <a:solidFill>
                          <a:srgbClr val="666666"/>
                        </a:solidFill>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zh-CN" altLang="en-US" sz="1300">
                          <a:effectLst/>
                        </a:rPr>
                        <a:t>腾讯金刚审计系统</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http://service.security.tencent.com/kingkong</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zh-CN" altLang="en-US" sz="1300">
                          <a:effectLst/>
                        </a:rPr>
                        <a:t>百度移动云测试中心</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http://mtc.baidu.com/startTest/safe</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en-US" sz="1300">
                          <a:effectLst/>
                        </a:rPr>
                        <a:t>AppRisk Scanner</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https://apprisk.newskysecurity.com</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zh-CN" altLang="en-US" sz="1300">
                          <a:effectLst/>
                        </a:rPr>
                        <a:t>爱加密</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http://www.ijiami.cn/</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en-US" sz="1300">
                          <a:effectLst/>
                        </a:rPr>
                        <a:t>梆梆加固</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https://www.bangcle.com/</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en-US" sz="1300">
                          <a:effectLst/>
                        </a:rPr>
                        <a:t>AppTest掌测</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http://www.appstest.cn/</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en-US" sz="1300">
                          <a:effectLst/>
                        </a:rPr>
                        <a:t>TestIn测试平台</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www.testin.cn/</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zh-CN" altLang="en-US" sz="1300">
                          <a:effectLst/>
                        </a:rPr>
                        <a:t>腾讯优测</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http://utest.qq.com/</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285250">
                <a:tc>
                  <a:txBody>
                    <a:bodyPr/>
                    <a:lstStyle/>
                    <a:p>
                      <a:pPr algn="l" fontAlgn="t"/>
                      <a:r>
                        <a:rPr lang="zh-CN" altLang="en-US" sz="1300">
                          <a:effectLst/>
                        </a:rPr>
                        <a:t>爱内测</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http://www.ineice.com/</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654173">
                <a:tc>
                  <a:txBody>
                    <a:bodyPr/>
                    <a:lstStyle/>
                    <a:p>
                      <a:pPr algn="l" fontAlgn="t"/>
                      <a:r>
                        <a:rPr lang="en-US" sz="1300">
                          <a:effectLst/>
                        </a:rPr>
                        <a:t>AppScan</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http://www-03.ibm.com/software/products/zh/appscan-mobile-analyzer</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448793">
                <a:tc>
                  <a:txBody>
                    <a:bodyPr/>
                    <a:lstStyle/>
                    <a:p>
                      <a:pPr algn="l" fontAlgn="t"/>
                      <a:r>
                        <a:rPr lang="en-US" sz="1300">
                          <a:effectLst/>
                        </a:rPr>
                        <a:t>Fortify SCA</a:t>
                      </a: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u="none" strike="noStrike">
                          <a:solidFill>
                            <a:srgbClr val="666666"/>
                          </a:solidFill>
                          <a:effectLst/>
                          <a:hlinkClick r:id="rId3"/>
                        </a:rPr>
                        <a:t>http://www8.hp.com/us/en/software-solutions/application-security/</a:t>
                      </a:r>
                      <a:endParaRPr lang="en-US" sz="1300">
                        <a:effectLst/>
                      </a:endParaRPr>
                    </a:p>
                  </a:txBody>
                  <a:tcPr marL="38033" marR="38033" marT="19017" marB="1901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62002503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34"/>
          <p:cNvSpPr/>
          <p:nvPr/>
        </p:nvSpPr>
        <p:spPr>
          <a:xfrm>
            <a:off x="323528" y="1916832"/>
            <a:ext cx="8424936" cy="1384990"/>
          </a:xfrm>
          <a:prstGeom prst="rect">
            <a:avLst/>
          </a:prstGeom>
          <a:ln w="12700">
            <a:miter lim="400000"/>
          </a:ln>
        </p:spPr>
        <p:txBody>
          <a:bodyPr wrap="square" lIns="45718" tIns="45718" rIns="45718" bIns="45718">
            <a:spAutoFit/>
          </a:bodyPr>
          <a:lstStyle/>
          <a:p>
            <a:r>
              <a:rPr lang="zh-CN" altLang="en-US" sz="3600" dirty="0">
                <a:solidFill>
                  <a:schemeClr val="accent3"/>
                </a:solidFill>
              </a:rPr>
              <a:t>所有文件与</a:t>
            </a:r>
            <a:r>
              <a:rPr lang="en-US" altLang="zh-CN" sz="3600" dirty="0">
                <a:solidFill>
                  <a:schemeClr val="accent3"/>
                </a:solidFill>
              </a:rPr>
              <a:t>ppt</a:t>
            </a:r>
          </a:p>
          <a:p>
            <a:endParaRPr lang="en-US" altLang="zh-CN" sz="2400" dirty="0">
              <a:solidFill>
                <a:schemeClr val="accent3"/>
              </a:solidFill>
            </a:endParaRPr>
          </a:p>
          <a:p>
            <a:r>
              <a:rPr lang="en-US" altLang="zh-CN" sz="2400" dirty="0">
                <a:solidFill>
                  <a:schemeClr val="accent3"/>
                </a:solidFill>
              </a:rPr>
              <a:t>https://yunpan.cn/Oc6IY2WDM5MyxE </a:t>
            </a:r>
            <a:r>
              <a:rPr lang="zh-CN" altLang="en-US" sz="2400" dirty="0">
                <a:solidFill>
                  <a:schemeClr val="accent3"/>
                </a:solidFill>
              </a:rPr>
              <a:t>（提取码：</a:t>
            </a:r>
            <a:r>
              <a:rPr lang="en-US" altLang="zh-CN" sz="2400" dirty="0">
                <a:solidFill>
                  <a:schemeClr val="accent3"/>
                </a:solidFill>
              </a:rPr>
              <a:t>2e36</a:t>
            </a:r>
            <a:r>
              <a:rPr lang="zh-CN" altLang="en-US" sz="2400" dirty="0">
                <a:solidFill>
                  <a:schemeClr val="accent3"/>
                </a:solidFill>
              </a:rPr>
              <a:t>）</a:t>
            </a:r>
            <a:endParaRPr lang="en-US" altLang="zh-CN" sz="2400" dirty="0" smtClean="0">
              <a:solidFill>
                <a:schemeClr val="accent3"/>
              </a:solidFill>
            </a:endParaRPr>
          </a:p>
        </p:txBody>
      </p:sp>
    </p:spTree>
    <p:extLst>
      <p:ext uri="{BB962C8B-B14F-4D97-AF65-F5344CB8AC3E}">
        <p14:creationId xmlns:p14="http://schemas.microsoft.com/office/powerpoint/2010/main" val="7663934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3"/>
          <p:cNvSpPr/>
          <p:nvPr/>
        </p:nvSpPr>
        <p:spPr>
          <a:xfrm>
            <a:off x="1098629" y="1916832"/>
            <a:ext cx="6929755" cy="873125"/>
          </a:xfrm>
          <a:prstGeom prst="rect">
            <a:avLst/>
          </a:prstGeom>
          <a:ln w="12700">
            <a:miter lim="400000"/>
          </a:ln>
        </p:spPr>
        <p:txBody>
          <a:bodyPr wrap="square"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pPr algn="ctr"/>
            <a:r>
              <a:rPr lang="zh-CN" dirty="0" smtClean="0">
                <a:latin typeface="微软雅黑" charset="0"/>
                <a:ea typeface="微软雅黑" charset="0"/>
              </a:rPr>
              <a:t>谢   谢</a:t>
            </a:r>
            <a:r>
              <a:rPr lang="en-US" altLang="zh-CN" dirty="0" smtClean="0">
                <a:latin typeface="微软雅黑" charset="0"/>
                <a:ea typeface="微软雅黑" charset="0"/>
              </a:rPr>
              <a:t> </a:t>
            </a:r>
            <a:endParaRPr lang="zh-CN" sz="5600" dirty="0" smtClean="0">
              <a:ea typeface="微软雅黑"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反编译工具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55600" y="1247343"/>
            <a:ext cx="7416824" cy="369332"/>
          </a:xfrm>
          <a:prstGeom prst="rect">
            <a:avLst/>
          </a:prstGeom>
        </p:spPr>
        <p:txBody>
          <a:bodyPr wrap="square">
            <a:spAutoFit/>
          </a:bodyPr>
          <a:lstStyle/>
          <a:p>
            <a:r>
              <a:rPr lang="en-US" altLang="zh-CN" dirty="0" err="1" smtClean="0"/>
              <a:t>Shakaapktool</a:t>
            </a:r>
            <a:r>
              <a:rPr lang="zh-CN" altLang="en-US" dirty="0" smtClean="0"/>
              <a:t> </a:t>
            </a:r>
            <a:r>
              <a:rPr lang="en-US" altLang="zh-CN" dirty="0">
                <a:hlinkClick r:id="rId2"/>
              </a:rPr>
              <a:t>http://www.rover12421.com/shakaapktool</a:t>
            </a:r>
            <a:r>
              <a:rPr lang="en-US" altLang="zh-CN" dirty="0" smtClean="0">
                <a:hlinkClick r:id="rId2"/>
              </a:rPr>
              <a:t>/</a:t>
            </a:r>
            <a:endParaRPr lang="en-US" altLang="zh-CN" dirty="0" smtClean="0"/>
          </a:p>
        </p:txBody>
      </p:sp>
      <p:pic>
        <p:nvPicPr>
          <p:cNvPr id="8" name="Picture 7"/>
          <p:cNvPicPr>
            <a:picLocks noChangeAspect="1"/>
          </p:cNvPicPr>
          <p:nvPr/>
        </p:nvPicPr>
        <p:blipFill>
          <a:blip r:embed="rId3"/>
          <a:stretch>
            <a:fillRect/>
          </a:stretch>
        </p:blipFill>
        <p:spPr>
          <a:xfrm>
            <a:off x="355600" y="2653308"/>
            <a:ext cx="8536880" cy="2522738"/>
          </a:xfrm>
          <a:prstGeom prst="rect">
            <a:avLst/>
          </a:prstGeom>
        </p:spPr>
      </p:pic>
      <p:sp>
        <p:nvSpPr>
          <p:cNvPr id="5" name="TextBox 4"/>
          <p:cNvSpPr txBox="1"/>
          <p:nvPr/>
        </p:nvSpPr>
        <p:spPr>
          <a:xfrm>
            <a:off x="355600" y="2132856"/>
            <a:ext cx="1338828" cy="369332"/>
          </a:xfrm>
          <a:prstGeom prst="rect">
            <a:avLst/>
          </a:prstGeom>
          <a:noFill/>
        </p:spPr>
        <p:txBody>
          <a:bodyPr wrap="none" rtlCol="0">
            <a:spAutoFit/>
          </a:bodyPr>
          <a:lstStyle/>
          <a:p>
            <a:r>
              <a:rPr lang="zh-CN" altLang="en-US" dirty="0" smtClean="0"/>
              <a:t>增强功能：</a:t>
            </a:r>
            <a:endParaRPr lang="en-US" dirty="0"/>
          </a:p>
        </p:txBody>
      </p:sp>
    </p:spTree>
    <p:extLst>
      <p:ext uri="{BB962C8B-B14F-4D97-AF65-F5344CB8AC3E}">
        <p14:creationId xmlns:p14="http://schemas.microsoft.com/office/powerpoint/2010/main" val="482381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反编译工具</a:t>
            </a:r>
            <a:endParaRPr lang="en-US" altLang="zh-CN" sz="2400" dirty="0">
              <a:solidFill>
                <a:schemeClr val="accent3"/>
              </a:solidFill>
            </a:endParaRPr>
          </a:p>
        </p:txBody>
      </p:sp>
      <p:sp>
        <p:nvSpPr>
          <p:cNvPr id="3" name="Rectangle 2"/>
          <p:cNvSpPr/>
          <p:nvPr/>
        </p:nvSpPr>
        <p:spPr>
          <a:xfrm>
            <a:off x="395536" y="1268760"/>
            <a:ext cx="7416824" cy="369332"/>
          </a:xfrm>
          <a:prstGeom prst="rect">
            <a:avLst/>
          </a:prstGeom>
        </p:spPr>
        <p:txBody>
          <a:bodyPr wrap="square">
            <a:spAutoFit/>
          </a:bodyPr>
          <a:lstStyle/>
          <a:p>
            <a:r>
              <a:rPr lang="en-US" altLang="zh-CN" dirty="0" err="1" smtClean="0"/>
              <a:t>Shakaapktool</a:t>
            </a:r>
            <a:r>
              <a:rPr lang="zh-CN" altLang="en-US" dirty="0" smtClean="0"/>
              <a:t> </a:t>
            </a:r>
            <a:r>
              <a:rPr lang="en-US" altLang="zh-CN" dirty="0">
                <a:hlinkClick r:id="rId2"/>
              </a:rPr>
              <a:t>http://www.rover12421.com/shakaapktool</a:t>
            </a:r>
            <a:r>
              <a:rPr lang="en-US" altLang="zh-CN" dirty="0" smtClean="0">
                <a:hlinkClick r:id="rId2"/>
              </a:rPr>
              <a:t>/</a:t>
            </a:r>
            <a:endParaRPr lang="en-US" altLang="zh-CN" dirty="0" smtClean="0"/>
          </a:p>
        </p:txBody>
      </p:sp>
      <p:pic>
        <p:nvPicPr>
          <p:cNvPr id="5" name="Picture 4"/>
          <p:cNvPicPr>
            <a:picLocks noChangeAspect="1"/>
          </p:cNvPicPr>
          <p:nvPr/>
        </p:nvPicPr>
        <p:blipFill>
          <a:blip r:embed="rId3"/>
          <a:stretch>
            <a:fillRect/>
          </a:stretch>
        </p:blipFill>
        <p:spPr>
          <a:xfrm>
            <a:off x="457200" y="2455696"/>
            <a:ext cx="8435280" cy="2900008"/>
          </a:xfrm>
          <a:prstGeom prst="rect">
            <a:avLst/>
          </a:prstGeom>
        </p:spPr>
      </p:pic>
      <p:sp>
        <p:nvSpPr>
          <p:cNvPr id="10" name="TextBox 9"/>
          <p:cNvSpPr txBox="1"/>
          <p:nvPr/>
        </p:nvSpPr>
        <p:spPr>
          <a:xfrm>
            <a:off x="457200" y="1916832"/>
            <a:ext cx="1800493" cy="369332"/>
          </a:xfrm>
          <a:prstGeom prst="rect">
            <a:avLst/>
          </a:prstGeom>
          <a:noFill/>
        </p:spPr>
        <p:txBody>
          <a:bodyPr wrap="none" rtlCol="0">
            <a:spAutoFit/>
          </a:bodyPr>
          <a:lstStyle/>
          <a:p>
            <a:r>
              <a:rPr lang="zh-CN" altLang="en-US" dirty="0" smtClean="0"/>
              <a:t>对抗反反编译：</a:t>
            </a:r>
            <a:endParaRPr lang="en-US" dirty="0"/>
          </a:p>
        </p:txBody>
      </p:sp>
    </p:spTree>
    <p:extLst>
      <p:ext uri="{BB962C8B-B14F-4D97-AF65-F5344CB8AC3E}">
        <p14:creationId xmlns:p14="http://schemas.microsoft.com/office/powerpoint/2010/main" val="2058295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反编译工具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23528" y="1270501"/>
            <a:ext cx="7416824" cy="369332"/>
          </a:xfrm>
          <a:prstGeom prst="rect">
            <a:avLst/>
          </a:prstGeom>
        </p:spPr>
        <p:txBody>
          <a:bodyPr wrap="square">
            <a:spAutoFit/>
          </a:bodyPr>
          <a:lstStyle/>
          <a:p>
            <a:r>
              <a:rPr lang="en-US" altLang="zh-CN" dirty="0" err="1" smtClean="0"/>
              <a:t>Shakaapktool</a:t>
            </a:r>
            <a:r>
              <a:rPr lang="zh-CN" altLang="en-US" dirty="0" smtClean="0"/>
              <a:t> </a:t>
            </a:r>
            <a:r>
              <a:rPr lang="en-US" altLang="zh-CN" dirty="0">
                <a:hlinkClick r:id="rId2"/>
              </a:rPr>
              <a:t>http://www.rover12421.com/shakaapktool</a:t>
            </a:r>
            <a:r>
              <a:rPr lang="en-US" altLang="zh-CN" dirty="0" smtClean="0">
                <a:hlinkClick r:id="rId2"/>
              </a:rPr>
              <a:t>/</a:t>
            </a:r>
            <a:endParaRPr lang="en-US" altLang="zh-CN" dirty="0" smtClean="0"/>
          </a:p>
        </p:txBody>
      </p:sp>
      <p:pic>
        <p:nvPicPr>
          <p:cNvPr id="6" name="Picture 5"/>
          <p:cNvPicPr>
            <a:picLocks noChangeAspect="1"/>
          </p:cNvPicPr>
          <p:nvPr/>
        </p:nvPicPr>
        <p:blipFill>
          <a:blip r:embed="rId3"/>
          <a:stretch>
            <a:fillRect/>
          </a:stretch>
        </p:blipFill>
        <p:spPr>
          <a:xfrm>
            <a:off x="539552" y="2170336"/>
            <a:ext cx="8280920" cy="3456384"/>
          </a:xfrm>
          <a:prstGeom prst="rect">
            <a:avLst/>
          </a:prstGeom>
        </p:spPr>
      </p:pic>
      <p:sp>
        <p:nvSpPr>
          <p:cNvPr id="2" name="TextBox 1"/>
          <p:cNvSpPr txBox="1"/>
          <p:nvPr/>
        </p:nvSpPr>
        <p:spPr>
          <a:xfrm>
            <a:off x="393700" y="1772816"/>
            <a:ext cx="1749197" cy="369332"/>
          </a:xfrm>
          <a:prstGeom prst="rect">
            <a:avLst/>
          </a:prstGeom>
          <a:noFill/>
        </p:spPr>
        <p:txBody>
          <a:bodyPr wrap="none" rtlCol="0">
            <a:spAutoFit/>
          </a:bodyPr>
          <a:lstStyle/>
          <a:p>
            <a:r>
              <a:rPr lang="zh-CN" altLang="en-US" dirty="0" smtClean="0"/>
              <a:t>修正官方</a:t>
            </a:r>
            <a:r>
              <a:rPr lang="en-US" altLang="zh-CN" dirty="0" smtClean="0"/>
              <a:t>Bug</a:t>
            </a:r>
            <a:r>
              <a:rPr lang="zh-CN" altLang="en-US" dirty="0" smtClean="0"/>
              <a:t>：</a:t>
            </a:r>
            <a:endParaRPr lang="en-US" dirty="0"/>
          </a:p>
        </p:txBody>
      </p:sp>
    </p:spTree>
    <p:extLst>
      <p:ext uri="{BB962C8B-B14F-4D97-AF65-F5344CB8AC3E}">
        <p14:creationId xmlns:p14="http://schemas.microsoft.com/office/powerpoint/2010/main" val="269364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反编译工具</a:t>
            </a:r>
            <a:endParaRPr lang="en-US" altLang="zh-CN" sz="2400" dirty="0">
              <a:solidFill>
                <a:schemeClr val="accent3"/>
              </a:solidFill>
            </a:endParaRPr>
          </a:p>
        </p:txBody>
      </p:sp>
      <p:sp>
        <p:nvSpPr>
          <p:cNvPr id="3" name="Rectangle 2"/>
          <p:cNvSpPr/>
          <p:nvPr/>
        </p:nvSpPr>
        <p:spPr>
          <a:xfrm>
            <a:off x="395536" y="1268760"/>
            <a:ext cx="7416824" cy="369332"/>
          </a:xfrm>
          <a:prstGeom prst="rect">
            <a:avLst/>
          </a:prstGeom>
        </p:spPr>
        <p:txBody>
          <a:bodyPr wrap="square">
            <a:spAutoFit/>
          </a:bodyPr>
          <a:lstStyle/>
          <a:p>
            <a:r>
              <a:rPr lang="en-US" altLang="zh-CN" dirty="0" err="1"/>
              <a:t>smali</a:t>
            </a:r>
            <a:r>
              <a:rPr lang="en-US" altLang="zh-CN" dirty="0"/>
              <a:t>/</a:t>
            </a:r>
            <a:r>
              <a:rPr lang="en-US" altLang="zh-CN" dirty="0" err="1"/>
              <a:t>baksmali</a:t>
            </a:r>
            <a:r>
              <a:rPr lang="en-US" altLang="zh-CN" dirty="0"/>
              <a:t> </a:t>
            </a:r>
            <a:r>
              <a:rPr lang="en-US" altLang="zh-CN" dirty="0">
                <a:hlinkClick r:id="rId2"/>
              </a:rPr>
              <a:t>https://</a:t>
            </a:r>
            <a:r>
              <a:rPr lang="en-US" altLang="zh-CN" dirty="0" smtClean="0">
                <a:hlinkClick r:id="rId2"/>
              </a:rPr>
              <a:t>bitbucket.org/JesusFreke/smali</a:t>
            </a:r>
            <a:endParaRPr lang="en-US" altLang="zh-CN" dirty="0" smtClean="0"/>
          </a:p>
        </p:txBody>
      </p:sp>
      <p:sp>
        <p:nvSpPr>
          <p:cNvPr id="2" name="TextBox 1"/>
          <p:cNvSpPr txBox="1"/>
          <p:nvPr/>
        </p:nvSpPr>
        <p:spPr>
          <a:xfrm>
            <a:off x="467544" y="1988840"/>
            <a:ext cx="2031325" cy="369332"/>
          </a:xfrm>
          <a:prstGeom prst="rect">
            <a:avLst/>
          </a:prstGeom>
          <a:noFill/>
        </p:spPr>
        <p:txBody>
          <a:bodyPr wrap="none" rtlCol="0">
            <a:spAutoFit/>
          </a:bodyPr>
          <a:lstStyle/>
          <a:p>
            <a:r>
              <a:rPr lang="zh-CN" altLang="en-US" dirty="0" smtClean="0"/>
              <a:t>安卓反汇编的基石</a:t>
            </a:r>
            <a:endParaRPr lang="en-US" dirty="0"/>
          </a:p>
        </p:txBody>
      </p:sp>
      <p:sp>
        <p:nvSpPr>
          <p:cNvPr id="8" name="TextBox 7"/>
          <p:cNvSpPr txBox="1"/>
          <p:nvPr/>
        </p:nvSpPr>
        <p:spPr>
          <a:xfrm>
            <a:off x="482645" y="2521084"/>
            <a:ext cx="1454244" cy="369332"/>
          </a:xfrm>
          <a:prstGeom prst="rect">
            <a:avLst/>
          </a:prstGeom>
          <a:noFill/>
        </p:spPr>
        <p:txBody>
          <a:bodyPr wrap="none" rtlCol="0">
            <a:spAutoFit/>
          </a:bodyPr>
          <a:lstStyle/>
          <a:p>
            <a:r>
              <a:rPr lang="en-US" altLang="zh-CN" dirty="0" err="1" smtClean="0"/>
              <a:t>Smali</a:t>
            </a:r>
            <a:r>
              <a:rPr lang="zh-CN" altLang="en-US" dirty="0" smtClean="0"/>
              <a:t>反汇编</a:t>
            </a:r>
            <a:endParaRPr lang="en-US" dirty="0"/>
          </a:p>
        </p:txBody>
      </p:sp>
      <p:sp>
        <p:nvSpPr>
          <p:cNvPr id="9" name="TextBox 8"/>
          <p:cNvSpPr txBox="1"/>
          <p:nvPr/>
        </p:nvSpPr>
        <p:spPr>
          <a:xfrm>
            <a:off x="482645" y="3457188"/>
            <a:ext cx="2820003" cy="369332"/>
          </a:xfrm>
          <a:prstGeom prst="rect">
            <a:avLst/>
          </a:prstGeom>
          <a:noFill/>
        </p:spPr>
        <p:txBody>
          <a:bodyPr wrap="none" rtlCol="0">
            <a:spAutoFit/>
          </a:bodyPr>
          <a:lstStyle/>
          <a:p>
            <a:r>
              <a:rPr lang="en-US" altLang="zh-CN" dirty="0" err="1" smtClean="0"/>
              <a:t>Smali</a:t>
            </a:r>
            <a:r>
              <a:rPr lang="zh-CN" altLang="en-US" dirty="0" smtClean="0"/>
              <a:t>动态调试</a:t>
            </a:r>
            <a:r>
              <a:rPr lang="en-US" altLang="zh-CN" dirty="0" smtClean="0"/>
              <a:t>-&gt;smalidea</a:t>
            </a:r>
            <a:endParaRPr lang="en-US" dirty="0"/>
          </a:p>
        </p:txBody>
      </p:sp>
      <p:sp>
        <p:nvSpPr>
          <p:cNvPr id="10" name="TextBox 9"/>
          <p:cNvSpPr txBox="1"/>
          <p:nvPr/>
        </p:nvSpPr>
        <p:spPr>
          <a:xfrm>
            <a:off x="468561" y="2953132"/>
            <a:ext cx="3884397" cy="369332"/>
          </a:xfrm>
          <a:prstGeom prst="rect">
            <a:avLst/>
          </a:prstGeom>
          <a:noFill/>
        </p:spPr>
        <p:txBody>
          <a:bodyPr wrap="none" rtlCol="0">
            <a:spAutoFit/>
          </a:bodyPr>
          <a:lstStyle/>
          <a:p>
            <a:r>
              <a:rPr lang="en-US" altLang="zh-CN" dirty="0" err="1" smtClean="0"/>
              <a:t>Smali</a:t>
            </a:r>
            <a:r>
              <a:rPr lang="en-US" altLang="zh-CN" dirty="0" smtClean="0"/>
              <a:t>-&gt;</a:t>
            </a:r>
            <a:r>
              <a:rPr lang="en-US" altLang="zh-CN" dirty="0" err="1" smtClean="0"/>
              <a:t>Dex</a:t>
            </a:r>
            <a:r>
              <a:rPr lang="en-US" altLang="zh-CN" dirty="0" smtClean="0"/>
              <a:t>/</a:t>
            </a:r>
            <a:r>
              <a:rPr lang="en-US" altLang="zh-CN" dirty="0" err="1" smtClean="0"/>
              <a:t>Dex</a:t>
            </a:r>
            <a:r>
              <a:rPr lang="en-US" altLang="zh-CN" dirty="0" smtClean="0"/>
              <a:t>-&gt;</a:t>
            </a:r>
            <a:r>
              <a:rPr lang="en-US" altLang="zh-CN" dirty="0" err="1" smtClean="0"/>
              <a:t>Smali</a:t>
            </a:r>
            <a:r>
              <a:rPr lang="en-US" altLang="zh-CN" dirty="0" smtClean="0"/>
              <a:t>/</a:t>
            </a:r>
            <a:r>
              <a:rPr lang="en-US" altLang="zh-CN" dirty="0" err="1" smtClean="0"/>
              <a:t>Odex</a:t>
            </a:r>
            <a:r>
              <a:rPr lang="en-US" altLang="zh-CN" dirty="0" smtClean="0"/>
              <a:t>-&gt;</a:t>
            </a:r>
            <a:r>
              <a:rPr lang="en-US" altLang="zh-CN" dirty="0" err="1" smtClean="0"/>
              <a:t>Dex</a:t>
            </a:r>
            <a:endParaRPr lang="en-US" dirty="0"/>
          </a:p>
        </p:txBody>
      </p:sp>
    </p:spTree>
    <p:extLst>
      <p:ext uri="{BB962C8B-B14F-4D97-AF65-F5344CB8AC3E}">
        <p14:creationId xmlns:p14="http://schemas.microsoft.com/office/powerpoint/2010/main" val="2144870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反编译工具</a:t>
            </a:r>
            <a:endParaRPr lang="en-US" altLang="zh-CN" sz="2400" dirty="0">
              <a:solidFill>
                <a:schemeClr val="accent3"/>
              </a:solidFill>
            </a:endParaRPr>
          </a:p>
        </p:txBody>
      </p:sp>
      <p:sp>
        <p:nvSpPr>
          <p:cNvPr id="3" name="Rectangle 2"/>
          <p:cNvSpPr/>
          <p:nvPr/>
        </p:nvSpPr>
        <p:spPr>
          <a:xfrm>
            <a:off x="107504" y="1121683"/>
            <a:ext cx="7416824" cy="461665"/>
          </a:xfrm>
          <a:prstGeom prst="rect">
            <a:avLst/>
          </a:prstGeom>
        </p:spPr>
        <p:txBody>
          <a:bodyPr wrap="square">
            <a:spAutoFit/>
          </a:bodyPr>
          <a:lstStyle/>
          <a:p>
            <a:r>
              <a:rPr lang="en-US" altLang="zh-CN" sz="2400" dirty="0" err="1"/>
              <a:t>smali</a:t>
            </a:r>
            <a:r>
              <a:rPr lang="en-US" altLang="zh-CN" sz="2400" dirty="0"/>
              <a:t>/</a:t>
            </a:r>
            <a:r>
              <a:rPr lang="en-US" altLang="zh-CN" sz="2400" dirty="0" err="1"/>
              <a:t>baksmali</a:t>
            </a:r>
            <a:r>
              <a:rPr lang="en-US" altLang="zh-CN" sz="2400" dirty="0"/>
              <a:t> </a:t>
            </a:r>
            <a:r>
              <a:rPr lang="en-US" altLang="zh-CN" sz="2400" dirty="0">
                <a:hlinkClick r:id="rId2"/>
              </a:rPr>
              <a:t>https://</a:t>
            </a:r>
            <a:r>
              <a:rPr lang="en-US" altLang="zh-CN" sz="2400" dirty="0" smtClean="0">
                <a:hlinkClick r:id="rId2"/>
              </a:rPr>
              <a:t>bitbucket.org/JesusFreke/smali</a:t>
            </a:r>
            <a:endParaRPr lang="en-US" altLang="zh-CN" sz="2400" dirty="0" smtClean="0"/>
          </a:p>
        </p:txBody>
      </p:sp>
      <p:sp>
        <p:nvSpPr>
          <p:cNvPr id="2" name="TextBox 1"/>
          <p:cNvSpPr txBox="1"/>
          <p:nvPr/>
        </p:nvSpPr>
        <p:spPr>
          <a:xfrm>
            <a:off x="395536" y="1916832"/>
            <a:ext cx="8404865" cy="369332"/>
          </a:xfrm>
          <a:prstGeom prst="rect">
            <a:avLst/>
          </a:prstGeom>
          <a:noFill/>
        </p:spPr>
        <p:txBody>
          <a:bodyPr wrap="none" rtlCol="0">
            <a:spAutoFit/>
          </a:bodyPr>
          <a:lstStyle/>
          <a:p>
            <a:r>
              <a:rPr lang="en-US" altLang="zh-CN" dirty="0" err="1" smtClean="0"/>
              <a:t>Dex</a:t>
            </a:r>
            <a:r>
              <a:rPr lang="zh-CN" altLang="en-US" dirty="0" smtClean="0"/>
              <a:t>字节码：</a:t>
            </a:r>
            <a:r>
              <a:rPr lang="en-US" altLang="zh-CN" dirty="0">
                <a:hlinkClick r:id="rId3"/>
              </a:rPr>
              <a:t>https://</a:t>
            </a:r>
            <a:r>
              <a:rPr lang="en-US" altLang="zh-CN" dirty="0" smtClean="0">
                <a:hlinkClick r:id="rId3"/>
              </a:rPr>
              <a:t>source.android.com/devices/tech/dalvik/dalvik-bytecode.html</a:t>
            </a:r>
            <a:endParaRPr lang="en-US" altLang="zh-CN" dirty="0" smtClean="0"/>
          </a:p>
        </p:txBody>
      </p:sp>
      <p:sp>
        <p:nvSpPr>
          <p:cNvPr id="8" name="TextBox 7"/>
          <p:cNvSpPr txBox="1"/>
          <p:nvPr/>
        </p:nvSpPr>
        <p:spPr>
          <a:xfrm>
            <a:off x="410637" y="2449076"/>
            <a:ext cx="8135560" cy="369332"/>
          </a:xfrm>
          <a:prstGeom prst="rect">
            <a:avLst/>
          </a:prstGeom>
          <a:noFill/>
        </p:spPr>
        <p:txBody>
          <a:bodyPr wrap="none" rtlCol="0">
            <a:spAutoFit/>
          </a:bodyPr>
          <a:lstStyle/>
          <a:p>
            <a:r>
              <a:rPr lang="en-US" altLang="zh-CN" dirty="0" err="1" smtClean="0"/>
              <a:t>Dex</a:t>
            </a:r>
            <a:r>
              <a:rPr lang="zh-CN" altLang="en-US" dirty="0" smtClean="0"/>
              <a:t>文件格式：</a:t>
            </a:r>
            <a:r>
              <a:rPr lang="en-US" altLang="zh-CN" dirty="0">
                <a:hlinkClick r:id="rId4"/>
              </a:rPr>
              <a:t>https://</a:t>
            </a:r>
            <a:r>
              <a:rPr lang="en-US" altLang="zh-CN" dirty="0" smtClean="0">
                <a:hlinkClick r:id="rId4"/>
              </a:rPr>
              <a:t>source.android.com/devices/tech/dalvik/dex-format.html</a:t>
            </a:r>
            <a:endParaRPr lang="en-US" altLang="zh-CN" dirty="0" smtClean="0"/>
          </a:p>
        </p:txBody>
      </p:sp>
      <p:sp>
        <p:nvSpPr>
          <p:cNvPr id="9" name="TextBox 8"/>
          <p:cNvSpPr txBox="1"/>
          <p:nvPr/>
        </p:nvSpPr>
        <p:spPr>
          <a:xfrm>
            <a:off x="410637" y="3457188"/>
            <a:ext cx="7032694" cy="369332"/>
          </a:xfrm>
          <a:prstGeom prst="rect">
            <a:avLst/>
          </a:prstGeom>
          <a:noFill/>
        </p:spPr>
        <p:txBody>
          <a:bodyPr wrap="none" rtlCol="0">
            <a:spAutoFit/>
          </a:bodyPr>
          <a:lstStyle/>
          <a:p>
            <a:r>
              <a:rPr lang="en-US" altLang="zh-CN" dirty="0" err="1" smtClean="0"/>
              <a:t>Smali</a:t>
            </a:r>
            <a:r>
              <a:rPr lang="zh-CN" altLang="en-US" dirty="0" smtClean="0"/>
              <a:t>动态调试：</a:t>
            </a:r>
            <a:r>
              <a:rPr lang="en-US" altLang="zh-CN" dirty="0">
                <a:hlinkClick r:id="rId5"/>
              </a:rPr>
              <a:t>https://</a:t>
            </a:r>
            <a:r>
              <a:rPr lang="en-US" altLang="zh-CN" dirty="0" smtClean="0">
                <a:hlinkClick r:id="rId5"/>
              </a:rPr>
              <a:t>github.com/JesusFreke/smali/wiki/smalidea</a:t>
            </a:r>
            <a:endParaRPr lang="en-US" altLang="zh-CN" dirty="0" smtClean="0"/>
          </a:p>
        </p:txBody>
      </p:sp>
      <p:sp>
        <p:nvSpPr>
          <p:cNvPr id="10" name="TextBox 9"/>
          <p:cNvSpPr txBox="1"/>
          <p:nvPr/>
        </p:nvSpPr>
        <p:spPr>
          <a:xfrm>
            <a:off x="396553" y="2953132"/>
            <a:ext cx="8007320" cy="369332"/>
          </a:xfrm>
          <a:prstGeom prst="rect">
            <a:avLst/>
          </a:prstGeom>
          <a:noFill/>
        </p:spPr>
        <p:txBody>
          <a:bodyPr wrap="none" rtlCol="0">
            <a:spAutoFit/>
          </a:bodyPr>
          <a:lstStyle/>
          <a:p>
            <a:r>
              <a:rPr lang="en-US" altLang="zh-CN" dirty="0" err="1" smtClean="0"/>
              <a:t>Smali</a:t>
            </a:r>
            <a:r>
              <a:rPr lang="zh-CN" altLang="en-US" dirty="0" smtClean="0"/>
              <a:t>寄存器与参数传递：</a:t>
            </a:r>
            <a:r>
              <a:rPr lang="en-US" altLang="zh-CN" dirty="0">
                <a:hlinkClick r:id="rId6"/>
              </a:rPr>
              <a:t>https://</a:t>
            </a:r>
            <a:r>
              <a:rPr lang="en-US" altLang="zh-CN" dirty="0" smtClean="0">
                <a:hlinkClick r:id="rId6"/>
              </a:rPr>
              <a:t>github.com/JesusFreke/smali/wiki/Registers</a:t>
            </a:r>
            <a:endParaRPr lang="en-US" altLang="zh-CN" dirty="0" smtClean="0"/>
          </a:p>
        </p:txBody>
      </p:sp>
    </p:spTree>
    <p:extLst>
      <p:ext uri="{BB962C8B-B14F-4D97-AF65-F5344CB8AC3E}">
        <p14:creationId xmlns:p14="http://schemas.microsoft.com/office/powerpoint/2010/main" val="715150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反编译工具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611560" y="1196752"/>
            <a:ext cx="7416824" cy="830997"/>
          </a:xfrm>
          <a:prstGeom prst="rect">
            <a:avLst/>
          </a:prstGeom>
        </p:spPr>
        <p:txBody>
          <a:bodyPr wrap="square">
            <a:spAutoFit/>
          </a:bodyPr>
          <a:lstStyle/>
          <a:p>
            <a:r>
              <a:rPr lang="en-US" altLang="zh-CN" sz="2400" dirty="0" smtClean="0"/>
              <a:t>Dex2jar</a:t>
            </a:r>
            <a:r>
              <a:rPr lang="zh-CN" altLang="en-US" sz="2400" dirty="0" smtClean="0"/>
              <a:t> </a:t>
            </a:r>
            <a:r>
              <a:rPr lang="en-US" altLang="zh-CN" sz="2400" dirty="0">
                <a:hlinkClick r:id="rId2"/>
              </a:rPr>
              <a:t>https://</a:t>
            </a:r>
            <a:r>
              <a:rPr lang="en-US" altLang="zh-CN" sz="2400" dirty="0" smtClean="0">
                <a:hlinkClick r:id="rId2"/>
              </a:rPr>
              <a:t>github.com/pxb1988/dex2jar</a:t>
            </a:r>
            <a:endParaRPr lang="en-US" altLang="zh-CN" sz="2400" dirty="0" smtClean="0"/>
          </a:p>
          <a:p>
            <a:r>
              <a:rPr lang="en-US" altLang="zh-CN" sz="2400" dirty="0" err="1" smtClean="0"/>
              <a:t>Enjarify</a:t>
            </a:r>
            <a:r>
              <a:rPr lang="zh-CN" altLang="en-US" sz="2400" dirty="0" smtClean="0"/>
              <a:t> </a:t>
            </a:r>
            <a:r>
              <a:rPr lang="en-US" altLang="zh-CN" sz="2400" dirty="0">
                <a:hlinkClick r:id="rId3"/>
              </a:rPr>
              <a:t>https://</a:t>
            </a:r>
            <a:r>
              <a:rPr lang="en-US" altLang="zh-CN" sz="2400" dirty="0" smtClean="0">
                <a:hlinkClick r:id="rId3"/>
              </a:rPr>
              <a:t>github.com/google/enjarify</a:t>
            </a:r>
            <a:endParaRPr lang="en-US" altLang="zh-CN" sz="2400" dirty="0" smtClean="0"/>
          </a:p>
        </p:txBody>
      </p:sp>
      <p:pic>
        <p:nvPicPr>
          <p:cNvPr id="2" name="Picture 1"/>
          <p:cNvPicPr>
            <a:picLocks noChangeAspect="1"/>
          </p:cNvPicPr>
          <p:nvPr/>
        </p:nvPicPr>
        <p:blipFill>
          <a:blip r:embed="rId4"/>
          <a:stretch>
            <a:fillRect/>
          </a:stretch>
        </p:blipFill>
        <p:spPr>
          <a:xfrm>
            <a:off x="1863433" y="2060848"/>
            <a:ext cx="4976958" cy="3702952"/>
          </a:xfrm>
          <a:prstGeom prst="rect">
            <a:avLst/>
          </a:prstGeom>
        </p:spPr>
      </p:pic>
    </p:spTree>
    <p:extLst>
      <p:ext uri="{BB962C8B-B14F-4D97-AF65-F5344CB8AC3E}">
        <p14:creationId xmlns:p14="http://schemas.microsoft.com/office/powerpoint/2010/main" val="1949472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7447" y="1266028"/>
            <a:ext cx="3872278" cy="430887"/>
          </a:xfrm>
          <a:prstGeom prst="rect">
            <a:avLst/>
          </a:prstGeom>
          <a:noFill/>
        </p:spPr>
        <p:txBody>
          <a:bodyPr wrap="square" rtlCol="0">
            <a:spAutoFit/>
          </a:bodyPr>
          <a:lstStyle/>
          <a:p>
            <a:r>
              <a:rPr lang="zh-CN" altLang="en-US" sz="2200" dirty="0" smtClean="0">
                <a:solidFill>
                  <a:schemeClr val="bg1"/>
                </a:solidFill>
                <a:latin typeface="微软雅黑" pitchFamily="34" charset="-122"/>
                <a:ea typeface="微软雅黑" pitchFamily="34" charset="-122"/>
              </a:rPr>
              <a:t>目录</a:t>
            </a:r>
            <a:endParaRPr lang="zh-CN" altLang="en-US" sz="2200" dirty="0">
              <a:solidFill>
                <a:schemeClr val="bg1"/>
              </a:solidFill>
              <a:latin typeface="微软雅黑" pitchFamily="34" charset="-122"/>
              <a:ea typeface="微软雅黑" pitchFamily="34" charset="-122"/>
            </a:endParaRPr>
          </a:p>
        </p:txBody>
      </p:sp>
      <p:sp>
        <p:nvSpPr>
          <p:cNvPr id="7" name="文本框 5"/>
          <p:cNvSpPr txBox="1"/>
          <p:nvPr/>
        </p:nvSpPr>
        <p:spPr>
          <a:xfrm>
            <a:off x="179512" y="1916832"/>
            <a:ext cx="1934845" cy="430886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en-US" altLang="zh-CN" sz="2000" dirty="0" smtClean="0">
                <a:solidFill>
                  <a:schemeClr val="bg1"/>
                </a:solidFill>
              </a:rPr>
              <a:t>1.</a:t>
            </a:r>
            <a:r>
              <a:rPr lang="zh-CN" altLang="en-US" sz="2000" dirty="0" smtClean="0">
                <a:solidFill>
                  <a:schemeClr val="bg1"/>
                </a:solidFill>
              </a:rPr>
              <a:t>课程目标</a:t>
            </a:r>
            <a:endParaRPr lang="en-US" altLang="zh-CN" sz="2000" dirty="0" smtClean="0">
              <a:solidFill>
                <a:schemeClr val="bg1"/>
              </a:solidFill>
            </a:endParaRPr>
          </a:p>
          <a:p>
            <a:endParaRPr lang="en-US" altLang="zh-CN" sz="2000" dirty="0">
              <a:solidFill>
                <a:schemeClr val="bg1"/>
              </a:solidFill>
            </a:endParaRPr>
          </a:p>
          <a:p>
            <a:r>
              <a:rPr lang="en-US" altLang="zh-CN" sz="2000" dirty="0" smtClean="0">
                <a:solidFill>
                  <a:schemeClr val="bg1"/>
                </a:solidFill>
              </a:rPr>
              <a:t>2.</a:t>
            </a:r>
            <a:r>
              <a:rPr lang="zh-CN" altLang="en-US" sz="2000" dirty="0" smtClean="0">
                <a:solidFill>
                  <a:schemeClr val="bg1"/>
                </a:solidFill>
              </a:rPr>
              <a:t>市场状况</a:t>
            </a:r>
            <a:endParaRPr lang="en-US" altLang="zh-CN" sz="2000" dirty="0" smtClean="0">
              <a:solidFill>
                <a:schemeClr val="bg1"/>
              </a:solidFill>
            </a:endParaRPr>
          </a:p>
          <a:p>
            <a:endParaRPr lang="en-US" altLang="zh-CN" sz="2000" dirty="0">
              <a:solidFill>
                <a:schemeClr val="bg1"/>
              </a:solidFill>
            </a:endParaRPr>
          </a:p>
          <a:p>
            <a:r>
              <a:rPr lang="en-US" altLang="zh-CN" sz="2000" dirty="0" smtClean="0">
                <a:solidFill>
                  <a:schemeClr val="bg1"/>
                </a:solidFill>
              </a:rPr>
              <a:t>3.</a:t>
            </a:r>
            <a:r>
              <a:rPr lang="zh-CN" altLang="en-US" sz="2000" dirty="0" smtClean="0">
                <a:solidFill>
                  <a:schemeClr val="bg1"/>
                </a:solidFill>
              </a:rPr>
              <a:t>逆向工具使用</a:t>
            </a:r>
            <a:endParaRPr lang="en-US" altLang="zh-CN" sz="2000" dirty="0" smtClean="0">
              <a:solidFill>
                <a:schemeClr val="bg1"/>
              </a:solidFill>
            </a:endParaRPr>
          </a:p>
          <a:p>
            <a:endParaRPr lang="zh-CN" altLang="en-US" sz="2000" dirty="0">
              <a:solidFill>
                <a:schemeClr val="bg1"/>
              </a:solidFill>
            </a:endParaRPr>
          </a:p>
          <a:p>
            <a:r>
              <a:rPr lang="en-US" altLang="zh-CN" sz="2000" dirty="0" smtClean="0">
                <a:solidFill>
                  <a:schemeClr val="bg1"/>
                </a:solidFill>
              </a:rPr>
              <a:t>4.</a:t>
            </a:r>
            <a:r>
              <a:rPr lang="zh-CN" altLang="en-US" sz="2000" dirty="0" smtClean="0">
                <a:solidFill>
                  <a:schemeClr val="bg1"/>
                </a:solidFill>
              </a:rPr>
              <a:t>加解密基础</a:t>
            </a:r>
            <a:endParaRPr lang="zh-CN" altLang="en-US" sz="2000" dirty="0">
              <a:solidFill>
                <a:schemeClr val="bg1"/>
              </a:solidFill>
            </a:endParaRPr>
          </a:p>
          <a:p>
            <a:endParaRPr lang="zh-CN" altLang="en-US" sz="2000" dirty="0">
              <a:solidFill>
                <a:schemeClr val="bg1"/>
              </a:solidFill>
            </a:endParaRPr>
          </a:p>
          <a:p>
            <a:r>
              <a:rPr lang="en-US" altLang="zh-CN" sz="2000" dirty="0" smtClean="0">
                <a:solidFill>
                  <a:schemeClr val="bg1"/>
                </a:solidFill>
              </a:rPr>
              <a:t>5.</a:t>
            </a:r>
            <a:r>
              <a:rPr lang="zh-CN" altLang="en-US" sz="2000" dirty="0" smtClean="0">
                <a:solidFill>
                  <a:schemeClr val="bg1"/>
                </a:solidFill>
              </a:rPr>
              <a:t>协议分析</a:t>
            </a:r>
            <a:endParaRPr lang="zh-CN" altLang="en-US" sz="2000" dirty="0">
              <a:solidFill>
                <a:schemeClr val="bg1"/>
              </a:solidFill>
            </a:endParaRPr>
          </a:p>
          <a:p>
            <a:endParaRPr lang="zh-CN" altLang="en-US" sz="2000" dirty="0">
              <a:solidFill>
                <a:schemeClr val="bg1"/>
              </a:solidFill>
            </a:endParaRPr>
          </a:p>
          <a:p>
            <a:r>
              <a:rPr lang="en-US" altLang="zh-CN" sz="2000" dirty="0" smtClean="0">
                <a:solidFill>
                  <a:schemeClr val="bg1"/>
                </a:solidFill>
              </a:rPr>
              <a:t>6.app</a:t>
            </a:r>
            <a:r>
              <a:rPr lang="zh-CN" altLang="en-US" sz="2000" dirty="0" smtClean="0">
                <a:solidFill>
                  <a:schemeClr val="bg1"/>
                </a:solidFill>
              </a:rPr>
              <a:t>壳</a:t>
            </a:r>
            <a:endParaRPr lang="en-US" altLang="zh-CN" sz="2000" dirty="0" smtClean="0">
              <a:solidFill>
                <a:schemeClr val="bg1"/>
              </a:solidFill>
            </a:endParaRPr>
          </a:p>
          <a:p>
            <a:endParaRPr lang="zh-CN" altLang="en-US" sz="2000" dirty="0">
              <a:solidFill>
                <a:schemeClr val="bg1"/>
              </a:solidFill>
            </a:endParaRPr>
          </a:p>
          <a:p>
            <a:r>
              <a:rPr lang="en-US" altLang="zh-CN" sz="2000" dirty="0" smtClean="0">
                <a:solidFill>
                  <a:schemeClr val="bg1"/>
                </a:solidFill>
              </a:rPr>
              <a:t>7.</a:t>
            </a:r>
            <a:r>
              <a:rPr lang="zh-CN" altLang="en-US" sz="2000" dirty="0" smtClean="0">
                <a:solidFill>
                  <a:schemeClr val="bg1"/>
                </a:solidFill>
              </a:rPr>
              <a:t>安全防护</a:t>
            </a:r>
            <a:endParaRPr lang="zh-CN" altLang="en-US" sz="2000" dirty="0">
              <a:solidFill>
                <a:schemeClr val="bg1"/>
              </a:solidFill>
            </a:endParaRPr>
          </a:p>
          <a:p>
            <a:pPr>
              <a:defRPr sz="1200" cap="all">
                <a:solidFill>
                  <a:srgbClr val="AEAEAE"/>
                </a:solidFill>
                <a:latin typeface="FZLanTingHeiS-H-GB"/>
                <a:ea typeface="FZLanTingHeiS-H-GB"/>
                <a:cs typeface="FZLanTingHeiS-H-GB"/>
                <a:sym typeface="FZLanTingHeiS-H-GB"/>
              </a:defRPr>
            </a:pPr>
            <a:endParaRPr lang="zh-CN" altLang="en-US" sz="1400" dirty="0">
              <a:solidFill>
                <a:schemeClr val="bg1"/>
              </a:solidFill>
              <a:latin typeface="微软雅黑" charset="0"/>
              <a:ea typeface="微软雅黑" charset="0"/>
            </a:endParaRPr>
          </a:p>
        </p:txBody>
      </p:sp>
      <p:sp>
        <p:nvSpPr>
          <p:cNvPr id="8" name="Shape 128"/>
          <p:cNvSpPr/>
          <p:nvPr/>
        </p:nvSpPr>
        <p:spPr>
          <a:xfrm>
            <a:off x="2555777" y="1490199"/>
            <a:ext cx="5832648" cy="3693315"/>
          </a:xfrm>
          <a:prstGeom prst="rect">
            <a:avLst/>
          </a:prstGeom>
          <a:ln w="12700">
            <a:miter lim="400000"/>
          </a:ln>
        </p:spPr>
        <p:txBody>
          <a:bodyPr wrap="square" lIns="45718" tIns="45718" rIns="45718" bIns="45718">
            <a:spAutoFit/>
          </a:bodyPr>
          <a:lstStyle/>
          <a:p>
            <a:r>
              <a:rPr lang="en-US" altLang="zh-CN" dirty="0" smtClean="0"/>
              <a:t>1.</a:t>
            </a:r>
            <a:r>
              <a:rPr lang="zh-CN" altLang="en-US" dirty="0" smtClean="0"/>
              <a:t>学会什么以及如何学习</a:t>
            </a:r>
            <a:endParaRPr lang="en-US" altLang="zh-CN" dirty="0" smtClean="0"/>
          </a:p>
          <a:p>
            <a:endParaRPr lang="en-US" altLang="zh-CN" dirty="0" smtClean="0"/>
          </a:p>
          <a:p>
            <a:r>
              <a:rPr lang="en-US" altLang="zh-CN" dirty="0" smtClean="0"/>
              <a:t>2.</a:t>
            </a:r>
            <a:r>
              <a:rPr lang="zh-CN" altLang="en-US" dirty="0" smtClean="0"/>
              <a:t>移动领域安卓方向的</a:t>
            </a:r>
            <a:r>
              <a:rPr lang="en-US" altLang="zh-CN" dirty="0" smtClean="0"/>
              <a:t>app</a:t>
            </a:r>
            <a:r>
              <a:rPr lang="zh-CN" altLang="en-US" dirty="0" smtClean="0"/>
              <a:t>市场的安全状况</a:t>
            </a:r>
            <a:endParaRPr lang="en-US" altLang="zh-CN" dirty="0"/>
          </a:p>
          <a:p>
            <a:endParaRPr lang="en-US" altLang="zh-CN" dirty="0"/>
          </a:p>
          <a:p>
            <a:r>
              <a:rPr lang="en-US" altLang="zh-CN" dirty="0" smtClean="0"/>
              <a:t>3.</a:t>
            </a:r>
            <a:r>
              <a:rPr lang="zh-CN" altLang="en-US" dirty="0" smtClean="0"/>
              <a:t>逆向工具的介绍与使用</a:t>
            </a:r>
            <a:endParaRPr lang="en-US" altLang="zh-CN" dirty="0" smtClean="0"/>
          </a:p>
          <a:p>
            <a:endParaRPr lang="en-US" altLang="zh-CN" dirty="0"/>
          </a:p>
          <a:p>
            <a:r>
              <a:rPr lang="en-US" altLang="zh-CN" dirty="0" smtClean="0"/>
              <a:t>4.</a:t>
            </a:r>
            <a:r>
              <a:rPr lang="zh-CN" altLang="en-US" dirty="0" smtClean="0"/>
              <a:t>常见加解密与压缩算法</a:t>
            </a:r>
            <a:endParaRPr lang="en-US" altLang="zh-CN" dirty="0" smtClean="0"/>
          </a:p>
          <a:p>
            <a:endParaRPr lang="en-US" altLang="zh-CN" dirty="0"/>
          </a:p>
          <a:p>
            <a:r>
              <a:rPr lang="en-US" altLang="zh-CN" dirty="0" smtClean="0"/>
              <a:t>5.App</a:t>
            </a:r>
            <a:r>
              <a:rPr lang="zh-CN" altLang="en-US" dirty="0" smtClean="0"/>
              <a:t>的网络协议分析技巧</a:t>
            </a:r>
            <a:endParaRPr lang="en-US" altLang="zh-CN" dirty="0" smtClean="0"/>
          </a:p>
          <a:p>
            <a:endParaRPr lang="en-US" altLang="zh-CN" dirty="0"/>
          </a:p>
          <a:p>
            <a:r>
              <a:rPr lang="en-US" altLang="zh-CN" dirty="0" smtClean="0"/>
              <a:t>6.</a:t>
            </a:r>
            <a:r>
              <a:rPr lang="zh-CN" altLang="en-US" dirty="0"/>
              <a:t>常见</a:t>
            </a:r>
            <a:r>
              <a:rPr lang="en-US" altLang="zh-CN" dirty="0"/>
              <a:t>app</a:t>
            </a:r>
            <a:r>
              <a:rPr lang="zh-CN" altLang="en-US" dirty="0"/>
              <a:t>加固厂商脱壳方法研究</a:t>
            </a:r>
          </a:p>
          <a:p>
            <a:endParaRPr lang="en-US" altLang="zh-CN" dirty="0"/>
          </a:p>
          <a:p>
            <a:r>
              <a:rPr lang="en-US" altLang="zh-CN" dirty="0" smtClean="0"/>
              <a:t>7.</a:t>
            </a:r>
            <a:r>
              <a:rPr lang="zh-CN" altLang="en-US" dirty="0" smtClean="0"/>
              <a:t>如何编写更安全的</a:t>
            </a:r>
            <a:r>
              <a:rPr lang="en-US" altLang="zh-CN" dirty="0" smtClean="0"/>
              <a:t>app</a:t>
            </a:r>
            <a:endParaRPr lang="zh-CN" altLang="en-US" dirty="0"/>
          </a:p>
        </p:txBody>
      </p:sp>
    </p:spTree>
    <p:extLst>
      <p:ext uri="{BB962C8B-B14F-4D97-AF65-F5344CB8AC3E}">
        <p14:creationId xmlns:p14="http://schemas.microsoft.com/office/powerpoint/2010/main" val="437404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反编译工具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95536" y="1124744"/>
            <a:ext cx="7416824" cy="830997"/>
          </a:xfrm>
          <a:prstGeom prst="rect">
            <a:avLst/>
          </a:prstGeom>
        </p:spPr>
        <p:txBody>
          <a:bodyPr wrap="square">
            <a:spAutoFit/>
          </a:bodyPr>
          <a:lstStyle/>
          <a:p>
            <a:r>
              <a:rPr lang="en-US" altLang="zh-CN" sz="2400" dirty="0" smtClean="0"/>
              <a:t>Dex2jar</a:t>
            </a:r>
            <a:r>
              <a:rPr lang="zh-CN" altLang="en-US" sz="2400" dirty="0" smtClean="0"/>
              <a:t> </a:t>
            </a:r>
            <a:r>
              <a:rPr lang="en-US" altLang="zh-CN" sz="2400" dirty="0">
                <a:hlinkClick r:id="rId2"/>
              </a:rPr>
              <a:t>https://</a:t>
            </a:r>
            <a:r>
              <a:rPr lang="en-US" altLang="zh-CN" sz="2400" dirty="0" smtClean="0">
                <a:hlinkClick r:id="rId2"/>
              </a:rPr>
              <a:t>github.com/pxb1988/dex2jar</a:t>
            </a:r>
            <a:endParaRPr lang="en-US" altLang="zh-CN" sz="2400" dirty="0" smtClean="0"/>
          </a:p>
          <a:p>
            <a:r>
              <a:rPr lang="en-US" altLang="zh-CN" sz="2400" dirty="0" err="1" smtClean="0"/>
              <a:t>Enjarify</a:t>
            </a:r>
            <a:r>
              <a:rPr lang="zh-CN" altLang="en-US" sz="2400" dirty="0" smtClean="0"/>
              <a:t> </a:t>
            </a:r>
            <a:r>
              <a:rPr lang="en-US" altLang="zh-CN" sz="2400" dirty="0">
                <a:hlinkClick r:id="rId3"/>
              </a:rPr>
              <a:t>https://</a:t>
            </a:r>
            <a:r>
              <a:rPr lang="en-US" altLang="zh-CN" sz="2400" dirty="0" smtClean="0">
                <a:hlinkClick r:id="rId3"/>
              </a:rPr>
              <a:t>github.com/google/enjarify</a:t>
            </a:r>
            <a:endParaRPr lang="en-US" altLang="zh-CN" sz="2400" dirty="0" smtClean="0"/>
          </a:p>
        </p:txBody>
      </p:sp>
      <p:pic>
        <p:nvPicPr>
          <p:cNvPr id="5" name="Picture 4"/>
          <p:cNvPicPr>
            <a:picLocks noChangeAspect="1"/>
          </p:cNvPicPr>
          <p:nvPr/>
        </p:nvPicPr>
        <p:blipFill>
          <a:blip r:embed="rId4"/>
          <a:stretch>
            <a:fillRect/>
          </a:stretch>
        </p:blipFill>
        <p:spPr>
          <a:xfrm>
            <a:off x="467544" y="2208825"/>
            <a:ext cx="3814840" cy="3631484"/>
          </a:xfrm>
          <a:prstGeom prst="rect">
            <a:avLst/>
          </a:prstGeom>
        </p:spPr>
      </p:pic>
      <p:pic>
        <p:nvPicPr>
          <p:cNvPr id="6" name="Picture 5"/>
          <p:cNvPicPr>
            <a:picLocks noChangeAspect="1"/>
          </p:cNvPicPr>
          <p:nvPr/>
        </p:nvPicPr>
        <p:blipFill>
          <a:blip r:embed="rId5"/>
          <a:stretch>
            <a:fillRect/>
          </a:stretch>
        </p:blipFill>
        <p:spPr>
          <a:xfrm>
            <a:off x="5004048" y="2208825"/>
            <a:ext cx="3911979" cy="3723954"/>
          </a:xfrm>
          <a:prstGeom prst="rect">
            <a:avLst/>
          </a:prstGeom>
        </p:spPr>
      </p:pic>
      <p:sp>
        <p:nvSpPr>
          <p:cNvPr id="9" name="TextBox 8"/>
          <p:cNvSpPr txBox="1"/>
          <p:nvPr/>
        </p:nvSpPr>
        <p:spPr>
          <a:xfrm>
            <a:off x="4403834" y="3691968"/>
            <a:ext cx="492443" cy="369332"/>
          </a:xfrm>
          <a:prstGeom prst="rect">
            <a:avLst/>
          </a:prstGeom>
          <a:noFill/>
        </p:spPr>
        <p:txBody>
          <a:bodyPr wrap="none" rtlCol="0">
            <a:spAutoFit/>
          </a:bodyPr>
          <a:lstStyle/>
          <a:p>
            <a:r>
              <a:rPr lang="en-US" dirty="0" smtClean="0"/>
              <a:t>VS</a:t>
            </a:r>
            <a:endParaRPr lang="en-US" dirty="0"/>
          </a:p>
        </p:txBody>
      </p:sp>
    </p:spTree>
    <p:extLst>
      <p:ext uri="{BB962C8B-B14F-4D97-AF65-F5344CB8AC3E}">
        <p14:creationId xmlns:p14="http://schemas.microsoft.com/office/powerpoint/2010/main" val="678468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反编译工具</a:t>
            </a:r>
            <a:endParaRPr lang="en-US" altLang="zh-CN" sz="2400" dirty="0">
              <a:solidFill>
                <a:schemeClr val="accent3"/>
              </a:solidFill>
            </a:endParaRPr>
          </a:p>
        </p:txBody>
      </p:sp>
      <p:sp>
        <p:nvSpPr>
          <p:cNvPr id="7" name="Shape 138"/>
          <p:cNvSpPr/>
          <p:nvPr/>
        </p:nvSpPr>
        <p:spPr>
          <a:xfrm>
            <a:off x="628752" y="980728"/>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pic>
        <p:nvPicPr>
          <p:cNvPr id="2" name="Picture 1"/>
          <p:cNvPicPr>
            <a:picLocks noChangeAspect="1"/>
          </p:cNvPicPr>
          <p:nvPr/>
        </p:nvPicPr>
        <p:blipFill>
          <a:blip r:embed="rId2"/>
          <a:stretch>
            <a:fillRect/>
          </a:stretch>
        </p:blipFill>
        <p:spPr>
          <a:xfrm>
            <a:off x="755576" y="2132856"/>
            <a:ext cx="3235737" cy="3816424"/>
          </a:xfrm>
          <a:prstGeom prst="rect">
            <a:avLst/>
          </a:prstGeom>
        </p:spPr>
      </p:pic>
      <p:pic>
        <p:nvPicPr>
          <p:cNvPr id="5" name="Picture 4"/>
          <p:cNvPicPr>
            <a:picLocks noChangeAspect="1"/>
          </p:cNvPicPr>
          <p:nvPr/>
        </p:nvPicPr>
        <p:blipFill>
          <a:blip r:embed="rId3"/>
          <a:stretch>
            <a:fillRect/>
          </a:stretch>
        </p:blipFill>
        <p:spPr>
          <a:xfrm>
            <a:off x="4391980" y="2132856"/>
            <a:ext cx="3924436" cy="3816424"/>
          </a:xfrm>
          <a:prstGeom prst="rect">
            <a:avLst/>
          </a:prstGeom>
        </p:spPr>
      </p:pic>
      <p:sp>
        <p:nvSpPr>
          <p:cNvPr id="6" name="TextBox 5"/>
          <p:cNvSpPr txBox="1"/>
          <p:nvPr/>
        </p:nvSpPr>
        <p:spPr>
          <a:xfrm>
            <a:off x="323528" y="1180780"/>
            <a:ext cx="8352928" cy="707886"/>
          </a:xfrm>
          <a:prstGeom prst="rect">
            <a:avLst/>
          </a:prstGeom>
          <a:noFill/>
        </p:spPr>
        <p:txBody>
          <a:bodyPr wrap="square" rtlCol="0">
            <a:spAutoFit/>
          </a:bodyPr>
          <a:lstStyle/>
          <a:p>
            <a:r>
              <a:rPr lang="en-US" altLang="zh-CN" sz="2000" dirty="0" err="1"/>
              <a:t>AndroidCrackTool</a:t>
            </a:r>
            <a:r>
              <a:rPr lang="en-US" altLang="zh-CN" sz="2000" dirty="0"/>
              <a:t> </a:t>
            </a:r>
            <a:r>
              <a:rPr lang="en-US" altLang="zh-CN" sz="2000" dirty="0">
                <a:hlinkClick r:id="rId4"/>
              </a:rPr>
              <a:t>http://www.pd521.com/thread-1194-1-1.html</a:t>
            </a:r>
            <a:endParaRPr lang="en-US" sz="2000" dirty="0" smtClean="0"/>
          </a:p>
          <a:p>
            <a:r>
              <a:rPr lang="en-US" sz="2000" dirty="0" smtClean="0"/>
              <a:t>Android</a:t>
            </a:r>
            <a:r>
              <a:rPr lang="zh-CN" altLang="en-US" sz="2000" dirty="0" smtClean="0"/>
              <a:t>逆向助手</a:t>
            </a:r>
            <a:r>
              <a:rPr lang="en-US" sz="2000" dirty="0" smtClean="0">
                <a:hlinkClick r:id="rId5"/>
              </a:rPr>
              <a:t>http</a:t>
            </a:r>
            <a:r>
              <a:rPr lang="en-US" sz="2000" dirty="0">
                <a:hlinkClick r:id="rId5"/>
              </a:rPr>
              <a:t>://</a:t>
            </a:r>
            <a:r>
              <a:rPr lang="en-US" sz="2000" dirty="0" smtClean="0">
                <a:hlinkClick r:id="rId5"/>
              </a:rPr>
              <a:t>weibo.com/kgdiwss</a:t>
            </a:r>
            <a:endParaRPr lang="en-US" sz="2000" dirty="0" smtClean="0"/>
          </a:p>
        </p:txBody>
      </p:sp>
    </p:spTree>
    <p:extLst>
      <p:ext uri="{BB962C8B-B14F-4D97-AF65-F5344CB8AC3E}">
        <p14:creationId xmlns:p14="http://schemas.microsoft.com/office/powerpoint/2010/main" val="1641877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静态分析工具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539552" y="1196752"/>
            <a:ext cx="7416824" cy="461665"/>
          </a:xfrm>
          <a:prstGeom prst="rect">
            <a:avLst/>
          </a:prstGeom>
        </p:spPr>
        <p:txBody>
          <a:bodyPr wrap="square">
            <a:spAutoFit/>
          </a:bodyPr>
          <a:lstStyle/>
          <a:p>
            <a:r>
              <a:rPr lang="en-US" altLang="zh-CN" sz="2400" dirty="0" smtClean="0"/>
              <a:t>JD-GUI </a:t>
            </a:r>
            <a:r>
              <a:rPr lang="en-US" altLang="zh-CN" sz="2400" dirty="0">
                <a:hlinkClick r:id="rId2"/>
              </a:rPr>
              <a:t>http://jd.benow.ca</a:t>
            </a:r>
            <a:r>
              <a:rPr lang="en-US" altLang="zh-CN" sz="2400" dirty="0" smtClean="0">
                <a:hlinkClick r:id="rId2"/>
              </a:rPr>
              <a:t>/</a:t>
            </a:r>
            <a:endParaRPr lang="en-US" altLang="zh-CN" sz="2400" dirty="0" smtClean="0"/>
          </a:p>
        </p:txBody>
      </p:sp>
      <p:pic>
        <p:nvPicPr>
          <p:cNvPr id="6" name="Picture 5"/>
          <p:cNvPicPr>
            <a:picLocks noChangeAspect="1"/>
          </p:cNvPicPr>
          <p:nvPr/>
        </p:nvPicPr>
        <p:blipFill>
          <a:blip r:embed="rId3"/>
          <a:stretch>
            <a:fillRect/>
          </a:stretch>
        </p:blipFill>
        <p:spPr>
          <a:xfrm>
            <a:off x="1453844" y="1844824"/>
            <a:ext cx="5796136" cy="3558357"/>
          </a:xfrm>
          <a:prstGeom prst="rect">
            <a:avLst/>
          </a:prstGeom>
        </p:spPr>
      </p:pic>
    </p:spTree>
    <p:extLst>
      <p:ext uri="{BB962C8B-B14F-4D97-AF65-F5344CB8AC3E}">
        <p14:creationId xmlns:p14="http://schemas.microsoft.com/office/powerpoint/2010/main" val="1743044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静态分析工具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23528" y="1196752"/>
            <a:ext cx="8496944" cy="400110"/>
          </a:xfrm>
          <a:prstGeom prst="rect">
            <a:avLst/>
          </a:prstGeom>
        </p:spPr>
        <p:txBody>
          <a:bodyPr wrap="square">
            <a:spAutoFit/>
          </a:bodyPr>
          <a:lstStyle/>
          <a:p>
            <a:r>
              <a:rPr lang="en-US" altLang="zh-CN" sz="2000" dirty="0" smtClean="0"/>
              <a:t>android-</a:t>
            </a:r>
            <a:r>
              <a:rPr lang="en-US" altLang="zh-CN" sz="2000" dirty="0" err="1" smtClean="0"/>
              <a:t>classyshark</a:t>
            </a:r>
            <a:r>
              <a:rPr lang="en-US" altLang="zh-CN" sz="2000" dirty="0"/>
              <a:t> </a:t>
            </a:r>
            <a:r>
              <a:rPr lang="en-US" altLang="zh-CN" sz="2000" dirty="0">
                <a:hlinkClick r:id="rId2"/>
              </a:rPr>
              <a:t>https://</a:t>
            </a:r>
            <a:r>
              <a:rPr lang="en-US" altLang="zh-CN" sz="2000" dirty="0" smtClean="0">
                <a:hlinkClick r:id="rId2"/>
              </a:rPr>
              <a:t>github.com/google/android-classyshark</a:t>
            </a:r>
          </a:p>
        </p:txBody>
      </p:sp>
      <p:pic>
        <p:nvPicPr>
          <p:cNvPr id="2" name="Picture 1"/>
          <p:cNvPicPr>
            <a:picLocks noChangeAspect="1"/>
          </p:cNvPicPr>
          <p:nvPr/>
        </p:nvPicPr>
        <p:blipFill>
          <a:blip r:embed="rId3"/>
          <a:stretch>
            <a:fillRect/>
          </a:stretch>
        </p:blipFill>
        <p:spPr>
          <a:xfrm>
            <a:off x="4644008" y="2064809"/>
            <a:ext cx="4079794" cy="3100644"/>
          </a:xfrm>
          <a:prstGeom prst="rect">
            <a:avLst/>
          </a:prstGeom>
        </p:spPr>
      </p:pic>
      <p:pic>
        <p:nvPicPr>
          <p:cNvPr id="5" name="Picture 4"/>
          <p:cNvPicPr>
            <a:picLocks noChangeAspect="1"/>
          </p:cNvPicPr>
          <p:nvPr/>
        </p:nvPicPr>
        <p:blipFill>
          <a:blip r:embed="rId4"/>
          <a:stretch>
            <a:fillRect/>
          </a:stretch>
        </p:blipFill>
        <p:spPr>
          <a:xfrm>
            <a:off x="323528" y="2064809"/>
            <a:ext cx="4084978" cy="3104584"/>
          </a:xfrm>
          <a:prstGeom prst="rect">
            <a:avLst/>
          </a:prstGeom>
        </p:spPr>
      </p:pic>
    </p:spTree>
    <p:extLst>
      <p:ext uri="{BB962C8B-B14F-4D97-AF65-F5344CB8AC3E}">
        <p14:creationId xmlns:p14="http://schemas.microsoft.com/office/powerpoint/2010/main" val="839529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静态分析工具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467544" y="1196752"/>
            <a:ext cx="5760640" cy="461665"/>
          </a:xfrm>
          <a:prstGeom prst="rect">
            <a:avLst/>
          </a:prstGeom>
        </p:spPr>
        <p:txBody>
          <a:bodyPr wrap="square">
            <a:spAutoFit/>
          </a:bodyPr>
          <a:lstStyle/>
          <a:p>
            <a:r>
              <a:rPr lang="en-US" altLang="zh-CN" sz="2400" dirty="0" err="1" smtClean="0"/>
              <a:t>jadx</a:t>
            </a:r>
            <a:r>
              <a:rPr lang="en-US" altLang="zh-CN" sz="2400" dirty="0"/>
              <a:t> </a:t>
            </a:r>
            <a:r>
              <a:rPr lang="en-US" altLang="zh-CN" sz="2400" dirty="0">
                <a:hlinkClick r:id="rId2"/>
              </a:rPr>
              <a:t>https://</a:t>
            </a:r>
            <a:r>
              <a:rPr lang="en-US" altLang="zh-CN" sz="2400" dirty="0" smtClean="0">
                <a:hlinkClick r:id="rId2"/>
              </a:rPr>
              <a:t>github.com/skylot/jadx</a:t>
            </a:r>
            <a:endParaRPr lang="en-US" altLang="zh-CN" sz="2400" dirty="0" smtClean="0"/>
          </a:p>
        </p:txBody>
      </p:sp>
      <p:pic>
        <p:nvPicPr>
          <p:cNvPr id="6" name="Picture 5"/>
          <p:cNvPicPr>
            <a:picLocks noChangeAspect="1"/>
          </p:cNvPicPr>
          <p:nvPr/>
        </p:nvPicPr>
        <p:blipFill>
          <a:blip r:embed="rId3"/>
          <a:stretch>
            <a:fillRect/>
          </a:stretch>
        </p:blipFill>
        <p:spPr>
          <a:xfrm>
            <a:off x="1417840" y="1990016"/>
            <a:ext cx="5868144" cy="3671232"/>
          </a:xfrm>
          <a:prstGeom prst="rect">
            <a:avLst/>
          </a:prstGeom>
        </p:spPr>
      </p:pic>
    </p:spTree>
    <p:extLst>
      <p:ext uri="{BB962C8B-B14F-4D97-AF65-F5344CB8AC3E}">
        <p14:creationId xmlns:p14="http://schemas.microsoft.com/office/powerpoint/2010/main" val="12867772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静态分析工具</a:t>
            </a:r>
            <a:endParaRPr lang="en-US" altLang="zh-CN" sz="2400" dirty="0">
              <a:solidFill>
                <a:schemeClr val="accent3"/>
              </a:solidFill>
            </a:endParaRPr>
          </a:p>
        </p:txBody>
      </p:sp>
      <p:sp>
        <p:nvSpPr>
          <p:cNvPr id="3" name="Rectangle 2"/>
          <p:cNvSpPr/>
          <p:nvPr/>
        </p:nvSpPr>
        <p:spPr>
          <a:xfrm>
            <a:off x="288008" y="1336122"/>
            <a:ext cx="7416824" cy="400110"/>
          </a:xfrm>
          <a:prstGeom prst="rect">
            <a:avLst/>
          </a:prstGeom>
        </p:spPr>
        <p:txBody>
          <a:bodyPr wrap="square">
            <a:spAutoFit/>
          </a:bodyPr>
          <a:lstStyle/>
          <a:p>
            <a:r>
              <a:rPr lang="en-US" altLang="zh-CN" sz="2000" dirty="0" err="1"/>
              <a:t>BytecodeViewer</a:t>
            </a:r>
            <a:r>
              <a:rPr lang="en-US" altLang="zh-CN" sz="2000" dirty="0"/>
              <a:t> </a:t>
            </a:r>
            <a:r>
              <a:rPr lang="en-US" altLang="zh-CN" sz="2000" dirty="0">
                <a:hlinkClick r:id="rId2"/>
              </a:rPr>
              <a:t>https://</a:t>
            </a:r>
            <a:r>
              <a:rPr lang="en-US" altLang="zh-CN" sz="2000" dirty="0" smtClean="0">
                <a:hlinkClick r:id="rId2"/>
              </a:rPr>
              <a:t>github.com/Konloch/bytecode-viewer</a:t>
            </a:r>
            <a:endParaRPr lang="en-US" altLang="zh-CN" sz="2000" dirty="0" smtClean="0"/>
          </a:p>
        </p:txBody>
      </p:sp>
      <p:pic>
        <p:nvPicPr>
          <p:cNvPr id="2" name="Picture 1"/>
          <p:cNvPicPr>
            <a:picLocks noChangeAspect="1"/>
          </p:cNvPicPr>
          <p:nvPr/>
        </p:nvPicPr>
        <p:blipFill>
          <a:blip r:embed="rId3"/>
          <a:stretch>
            <a:fillRect/>
          </a:stretch>
        </p:blipFill>
        <p:spPr>
          <a:xfrm>
            <a:off x="1008112" y="1988840"/>
            <a:ext cx="5868144" cy="3691596"/>
          </a:xfrm>
          <a:prstGeom prst="rect">
            <a:avLst/>
          </a:prstGeom>
        </p:spPr>
      </p:pic>
    </p:spTree>
    <p:extLst>
      <p:ext uri="{BB962C8B-B14F-4D97-AF65-F5344CB8AC3E}">
        <p14:creationId xmlns:p14="http://schemas.microsoft.com/office/powerpoint/2010/main" val="6889346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静态分析工具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73952" y="1213380"/>
            <a:ext cx="7416824" cy="369332"/>
          </a:xfrm>
          <a:prstGeom prst="rect">
            <a:avLst/>
          </a:prstGeom>
        </p:spPr>
        <p:txBody>
          <a:bodyPr wrap="square">
            <a:spAutoFit/>
          </a:bodyPr>
          <a:lstStyle/>
          <a:p>
            <a:r>
              <a:rPr lang="en-US" altLang="zh-CN" dirty="0" smtClean="0"/>
              <a:t>Android </a:t>
            </a:r>
            <a:r>
              <a:rPr lang="en-US" altLang="zh-CN" dirty="0"/>
              <a:t>Killer</a:t>
            </a:r>
            <a:endParaRPr lang="en-US" dirty="0"/>
          </a:p>
        </p:txBody>
      </p:sp>
      <p:pic>
        <p:nvPicPr>
          <p:cNvPr id="2" name="Picture 1"/>
          <p:cNvPicPr>
            <a:picLocks noChangeAspect="1"/>
          </p:cNvPicPr>
          <p:nvPr/>
        </p:nvPicPr>
        <p:blipFill>
          <a:blip r:embed="rId2"/>
          <a:stretch>
            <a:fillRect/>
          </a:stretch>
        </p:blipFill>
        <p:spPr>
          <a:xfrm>
            <a:off x="899592" y="1776777"/>
            <a:ext cx="6192688" cy="4180939"/>
          </a:xfrm>
          <a:prstGeom prst="rect">
            <a:avLst/>
          </a:prstGeom>
        </p:spPr>
      </p:pic>
    </p:spTree>
    <p:extLst>
      <p:ext uri="{BB962C8B-B14F-4D97-AF65-F5344CB8AC3E}">
        <p14:creationId xmlns:p14="http://schemas.microsoft.com/office/powerpoint/2010/main" val="10169113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动态调试工具</a:t>
            </a:r>
            <a:endParaRPr lang="en-US" altLang="zh-CN" sz="2400" dirty="0">
              <a:solidFill>
                <a:schemeClr val="accent3"/>
              </a:solidFill>
            </a:endParaRPr>
          </a:p>
        </p:txBody>
      </p:sp>
      <p:sp>
        <p:nvSpPr>
          <p:cNvPr id="3" name="Rectangle 2"/>
          <p:cNvSpPr/>
          <p:nvPr/>
        </p:nvSpPr>
        <p:spPr>
          <a:xfrm>
            <a:off x="320656" y="1196752"/>
            <a:ext cx="5256584" cy="646331"/>
          </a:xfrm>
          <a:prstGeom prst="rect">
            <a:avLst/>
          </a:prstGeom>
        </p:spPr>
        <p:txBody>
          <a:bodyPr wrap="square">
            <a:spAutoFit/>
          </a:bodyPr>
          <a:lstStyle/>
          <a:p>
            <a:r>
              <a:rPr lang="en-US" altLang="zh-CN" dirty="0" err="1" smtClean="0"/>
              <a:t>Dalvik</a:t>
            </a:r>
            <a:r>
              <a:rPr lang="en-US" altLang="zh-CN" dirty="0" smtClean="0"/>
              <a:t> Debugger</a:t>
            </a:r>
          </a:p>
          <a:p>
            <a:r>
              <a:rPr lang="en-US" altLang="zh-CN" dirty="0" err="1"/>
              <a:t>j</a:t>
            </a:r>
            <a:r>
              <a:rPr lang="en-US" altLang="zh-CN" dirty="0" err="1" smtClean="0"/>
              <a:t>db</a:t>
            </a:r>
            <a:endParaRPr lang="zh-CN" altLang="en-US" dirty="0"/>
          </a:p>
        </p:txBody>
      </p:sp>
      <p:sp>
        <p:nvSpPr>
          <p:cNvPr id="2" name="Rectangle 1"/>
          <p:cNvSpPr/>
          <p:nvPr/>
        </p:nvSpPr>
        <p:spPr>
          <a:xfrm>
            <a:off x="320656" y="2132856"/>
            <a:ext cx="8424936" cy="2800767"/>
          </a:xfrm>
          <a:prstGeom prst="rect">
            <a:avLst/>
          </a:prstGeom>
        </p:spPr>
        <p:txBody>
          <a:bodyPr wrap="square">
            <a:spAutoFit/>
          </a:bodyPr>
          <a:lstStyle/>
          <a:p>
            <a:r>
              <a:rPr lang="en-US" sz="1600" dirty="0" err="1"/>
              <a:t>adb</a:t>
            </a:r>
            <a:r>
              <a:rPr lang="en-US" sz="1600" dirty="0"/>
              <a:t> shell am start -D -n </a:t>
            </a:r>
            <a:r>
              <a:rPr lang="en-US" sz="1600" dirty="0" smtClean="0"/>
              <a:t>com.droider.crackme0201/.</a:t>
            </a:r>
            <a:r>
              <a:rPr lang="en-US" sz="1600" dirty="0" err="1" smtClean="0"/>
              <a:t>MainActivity</a:t>
            </a:r>
            <a:endParaRPr lang="en-US" sz="1600" dirty="0" smtClean="0"/>
          </a:p>
          <a:p>
            <a:r>
              <a:rPr lang="en-US" sz="1600" dirty="0" smtClean="0"/>
              <a:t>monitor</a:t>
            </a:r>
          </a:p>
          <a:p>
            <a:r>
              <a:rPr lang="en-US" sz="1600" dirty="0" err="1" smtClean="0"/>
              <a:t>jdb</a:t>
            </a:r>
            <a:r>
              <a:rPr lang="en-US" sz="1600" dirty="0" smtClean="0"/>
              <a:t> </a:t>
            </a:r>
            <a:r>
              <a:rPr lang="en-US" sz="1600" dirty="0"/>
              <a:t>-connect </a:t>
            </a:r>
            <a:r>
              <a:rPr lang="en-US" sz="1600" dirty="0" err="1" smtClean="0"/>
              <a:t>com.sun.jdi.SocketAttach:port</a:t>
            </a:r>
            <a:r>
              <a:rPr lang="en-US" sz="1600" dirty="0" smtClean="0"/>
              <a:t>=8700,hostname=127.0.0.1</a:t>
            </a:r>
          </a:p>
          <a:p>
            <a:r>
              <a:rPr lang="en-US" sz="1600" dirty="0"/>
              <a:t>methods </a:t>
            </a:r>
            <a:r>
              <a:rPr lang="en-US" sz="1600" dirty="0" smtClean="0"/>
              <a:t>com.tencent.crackme0201.MainActivity</a:t>
            </a:r>
          </a:p>
          <a:p>
            <a:r>
              <a:rPr lang="en-US" sz="1600" dirty="0"/>
              <a:t>stop in com.droider.crackme0201.MainActivity.checkSN(</a:t>
            </a:r>
            <a:r>
              <a:rPr lang="en-US" sz="1600" dirty="0" err="1"/>
              <a:t>java.lang.String</a:t>
            </a:r>
            <a:r>
              <a:rPr lang="en-US" sz="1600" dirty="0"/>
              <a:t>, </a:t>
            </a:r>
            <a:r>
              <a:rPr lang="en-US" sz="1600" dirty="0" err="1" smtClean="0"/>
              <a:t>java.lang.String</a:t>
            </a:r>
            <a:r>
              <a:rPr lang="en-US" sz="1600" dirty="0" smtClean="0"/>
              <a:t>)</a:t>
            </a:r>
          </a:p>
          <a:p>
            <a:r>
              <a:rPr lang="en-US" sz="1600" dirty="0"/>
              <a:t>w</a:t>
            </a:r>
            <a:r>
              <a:rPr lang="en-US" sz="1600" dirty="0" smtClean="0"/>
              <a:t>here</a:t>
            </a:r>
          </a:p>
          <a:p>
            <a:r>
              <a:rPr lang="en-US" sz="1600" dirty="0"/>
              <a:t>s</a:t>
            </a:r>
            <a:r>
              <a:rPr lang="en-US" sz="1600" dirty="0" smtClean="0"/>
              <a:t>tep</a:t>
            </a:r>
          </a:p>
          <a:p>
            <a:r>
              <a:rPr lang="en-US" sz="1600" dirty="0"/>
              <a:t>s</a:t>
            </a:r>
            <a:r>
              <a:rPr lang="en-US" sz="1600" dirty="0" smtClean="0"/>
              <a:t>tep</a:t>
            </a:r>
          </a:p>
          <a:p>
            <a:r>
              <a:rPr lang="en-US" sz="1600" dirty="0"/>
              <a:t>s</a:t>
            </a:r>
            <a:r>
              <a:rPr lang="en-US" sz="1600" dirty="0" smtClean="0"/>
              <a:t>tep</a:t>
            </a:r>
          </a:p>
          <a:p>
            <a:r>
              <a:rPr lang="en-US" sz="1600" dirty="0"/>
              <a:t>l</a:t>
            </a:r>
            <a:r>
              <a:rPr lang="en-US" sz="1600" dirty="0" smtClean="0"/>
              <a:t>ocals</a:t>
            </a:r>
          </a:p>
          <a:p>
            <a:r>
              <a:rPr lang="en-US" sz="1600" dirty="0" smtClean="0"/>
              <a:t>dump </a:t>
            </a:r>
            <a:r>
              <a:rPr lang="en-US" sz="1600" dirty="0"/>
              <a:t>this</a:t>
            </a:r>
          </a:p>
        </p:txBody>
      </p:sp>
    </p:spTree>
    <p:extLst>
      <p:ext uri="{BB962C8B-B14F-4D97-AF65-F5344CB8AC3E}">
        <p14:creationId xmlns:p14="http://schemas.microsoft.com/office/powerpoint/2010/main" val="21418794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动态调试工具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23528" y="1229665"/>
            <a:ext cx="7416824" cy="923330"/>
          </a:xfrm>
          <a:prstGeom prst="rect">
            <a:avLst/>
          </a:prstGeom>
        </p:spPr>
        <p:txBody>
          <a:bodyPr wrap="square">
            <a:spAutoFit/>
          </a:bodyPr>
          <a:lstStyle/>
          <a:p>
            <a:r>
              <a:rPr lang="en-US" altLang="zh-CN" dirty="0" err="1" smtClean="0"/>
              <a:t>Dalvik</a:t>
            </a:r>
            <a:r>
              <a:rPr lang="en-US" altLang="zh-CN" dirty="0" smtClean="0"/>
              <a:t> Debugger</a:t>
            </a:r>
          </a:p>
          <a:p>
            <a:r>
              <a:rPr lang="en-US" altLang="zh-CN" dirty="0" smtClean="0"/>
              <a:t>Android </a:t>
            </a:r>
            <a:r>
              <a:rPr lang="en-US" altLang="zh-CN" dirty="0"/>
              <a:t>Studio/</a:t>
            </a:r>
            <a:r>
              <a:rPr lang="en-US" altLang="zh-CN" dirty="0" err="1"/>
              <a:t>Intellij</a:t>
            </a:r>
            <a:r>
              <a:rPr lang="en-US" altLang="zh-CN" dirty="0"/>
              <a:t> </a:t>
            </a:r>
            <a:r>
              <a:rPr lang="en-US" altLang="zh-CN" dirty="0" smtClean="0"/>
              <a:t>IDEA + </a:t>
            </a:r>
            <a:r>
              <a:rPr lang="en-US" altLang="zh-CN" dirty="0" err="1" smtClean="0"/>
              <a:t>smalidea</a:t>
            </a:r>
          </a:p>
          <a:p>
            <a:r>
              <a:rPr lang="en-US" altLang="zh-CN" dirty="0">
                <a:hlinkClick r:id="rId2"/>
              </a:rPr>
              <a:t>https://github.com/JesusFreke/smali/wiki/smalidea</a:t>
            </a:r>
            <a:endParaRPr lang="en-US" altLang="zh-CN" dirty="0"/>
          </a:p>
        </p:txBody>
      </p:sp>
      <p:pic>
        <p:nvPicPr>
          <p:cNvPr id="5" name="Picture 4"/>
          <p:cNvPicPr>
            <a:picLocks noChangeAspect="1"/>
          </p:cNvPicPr>
          <p:nvPr/>
        </p:nvPicPr>
        <p:blipFill>
          <a:blip r:embed="rId3"/>
          <a:stretch>
            <a:fillRect/>
          </a:stretch>
        </p:blipFill>
        <p:spPr>
          <a:xfrm>
            <a:off x="504056" y="2366887"/>
            <a:ext cx="7236296" cy="3366369"/>
          </a:xfrm>
          <a:prstGeom prst="rect">
            <a:avLst/>
          </a:prstGeom>
        </p:spPr>
      </p:pic>
    </p:spTree>
    <p:extLst>
      <p:ext uri="{BB962C8B-B14F-4D97-AF65-F5344CB8AC3E}">
        <p14:creationId xmlns:p14="http://schemas.microsoft.com/office/powerpoint/2010/main" val="1609312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动态调试工具</a:t>
            </a:r>
            <a:endParaRPr lang="en-US" altLang="zh-CN" sz="2400" dirty="0">
              <a:solidFill>
                <a:schemeClr val="accent3"/>
              </a:solidFill>
            </a:endParaRPr>
          </a:p>
        </p:txBody>
      </p:sp>
      <p:sp>
        <p:nvSpPr>
          <p:cNvPr id="7" name="Shape 138"/>
          <p:cNvSpPr/>
          <p:nvPr/>
        </p:nvSpPr>
        <p:spPr>
          <a:xfrm>
            <a:off x="916784" y="1268760"/>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179512" y="1196752"/>
            <a:ext cx="8784976" cy="1415772"/>
          </a:xfrm>
          <a:prstGeom prst="rect">
            <a:avLst/>
          </a:prstGeom>
        </p:spPr>
        <p:txBody>
          <a:bodyPr wrap="square">
            <a:spAutoFit/>
          </a:bodyPr>
          <a:lstStyle/>
          <a:p>
            <a:r>
              <a:rPr lang="en-US" altLang="zh-CN" dirty="0" smtClean="0"/>
              <a:t>Native Debugger</a:t>
            </a:r>
          </a:p>
          <a:p>
            <a:r>
              <a:rPr lang="en-US" altLang="zh-CN" dirty="0" err="1" smtClean="0"/>
              <a:t>gdb</a:t>
            </a:r>
            <a:endParaRPr lang="en-US" altLang="zh-CN" dirty="0" smtClean="0"/>
          </a:p>
          <a:p>
            <a:r>
              <a:rPr lang="en-US" sz="1600" dirty="0" err="1"/>
              <a:t>gdb</a:t>
            </a:r>
            <a:r>
              <a:rPr lang="en-US" sz="1600" dirty="0"/>
              <a:t>: ~/Library/Android/android-ndk-r12b/prebuilt/darwin-x86_64/bin/</a:t>
            </a:r>
            <a:r>
              <a:rPr lang="en-US" sz="1600" dirty="0" err="1"/>
              <a:t>gdb</a:t>
            </a:r>
            <a:endParaRPr lang="en-US" sz="1600" dirty="0"/>
          </a:p>
          <a:p>
            <a:r>
              <a:rPr lang="en-US" sz="1600" dirty="0" err="1"/>
              <a:t>gdbserver</a:t>
            </a:r>
            <a:r>
              <a:rPr lang="en-US" sz="1600" dirty="0"/>
              <a:t>: ~/Library/Android/android-ndk-r12b/prebuilt/android-arm/</a:t>
            </a:r>
            <a:r>
              <a:rPr lang="en-US" sz="1600" dirty="0" err="1"/>
              <a:t>gdbserver</a:t>
            </a:r>
            <a:endParaRPr lang="en-US" sz="1600" dirty="0"/>
          </a:p>
          <a:p>
            <a:endParaRPr lang="zh-CN" altLang="en-US" dirty="0"/>
          </a:p>
        </p:txBody>
      </p:sp>
      <p:pic>
        <p:nvPicPr>
          <p:cNvPr id="6" name="Picture 5"/>
          <p:cNvPicPr>
            <a:picLocks noChangeAspect="1"/>
          </p:cNvPicPr>
          <p:nvPr/>
        </p:nvPicPr>
        <p:blipFill>
          <a:blip r:embed="rId2"/>
          <a:stretch>
            <a:fillRect/>
          </a:stretch>
        </p:blipFill>
        <p:spPr>
          <a:xfrm>
            <a:off x="1780880" y="2420888"/>
            <a:ext cx="4519312" cy="3793583"/>
          </a:xfrm>
          <a:prstGeom prst="rect">
            <a:avLst/>
          </a:prstGeom>
        </p:spPr>
      </p:pic>
    </p:spTree>
    <p:extLst>
      <p:ext uri="{BB962C8B-B14F-4D97-AF65-F5344CB8AC3E}">
        <p14:creationId xmlns:p14="http://schemas.microsoft.com/office/powerpoint/2010/main" val="1206750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a:solidFill>
                  <a:schemeClr val="bg1"/>
                </a:solidFill>
              </a:rPr>
              <a:t>课程</a:t>
            </a:r>
            <a:r>
              <a:rPr lang="zh-CN" altLang="en-US" dirty="0" smtClean="0">
                <a:solidFill>
                  <a:schemeClr val="bg1"/>
                </a:solidFill>
              </a:rPr>
              <a:t>目标</a:t>
            </a:r>
            <a:endParaRPr lang="en-US" altLang="zh-CN" dirty="0">
              <a:solidFill>
                <a:schemeClr val="bg1"/>
              </a:solidFill>
            </a:endParaRPr>
          </a:p>
        </p:txBody>
      </p:sp>
      <p:sp>
        <p:nvSpPr>
          <p:cNvPr id="8" name="Shape 134"/>
          <p:cNvSpPr/>
          <p:nvPr/>
        </p:nvSpPr>
        <p:spPr>
          <a:xfrm>
            <a:off x="755576" y="2132856"/>
            <a:ext cx="6744695" cy="2031321"/>
          </a:xfrm>
          <a:prstGeom prst="rect">
            <a:avLst/>
          </a:prstGeom>
          <a:ln w="12700">
            <a:miter lim="400000"/>
          </a:ln>
        </p:spPr>
        <p:txBody>
          <a:bodyPr lIns="45718" tIns="45718" rIns="45718" bIns="45718">
            <a:spAutoFit/>
          </a:bodyPr>
          <a:lstStyle/>
          <a:p>
            <a:r>
              <a:rPr lang="en-US" altLang="zh-CN" dirty="0" smtClean="0">
                <a:solidFill>
                  <a:schemeClr val="accent3"/>
                </a:solidFill>
              </a:rPr>
              <a:t>1.</a:t>
            </a:r>
            <a:r>
              <a:rPr lang="zh-CN" altLang="en-US" dirty="0" smtClean="0">
                <a:solidFill>
                  <a:schemeClr val="accent3"/>
                </a:solidFill>
              </a:rPr>
              <a:t>什么是逆向工程</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2.</a:t>
            </a:r>
            <a:r>
              <a:rPr lang="zh-CN" altLang="en-US" dirty="0" smtClean="0">
                <a:solidFill>
                  <a:schemeClr val="accent3"/>
                </a:solidFill>
              </a:rPr>
              <a:t>为什么要学习安卓逆向</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3.</a:t>
            </a:r>
            <a:r>
              <a:rPr lang="zh-CN" altLang="en-US" dirty="0" smtClean="0">
                <a:solidFill>
                  <a:schemeClr val="accent3"/>
                </a:solidFill>
              </a:rPr>
              <a:t>如何学习安卓逆向</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4.</a:t>
            </a:r>
            <a:r>
              <a:rPr lang="zh-CN" altLang="en-US" dirty="0" smtClean="0">
                <a:solidFill>
                  <a:schemeClr val="accent3"/>
                </a:solidFill>
              </a:rPr>
              <a:t>如何学习其它平台的逆向工程技术</a:t>
            </a:r>
            <a:endParaRPr lang="en-US" altLang="zh-CN" dirty="0" smtClean="0">
              <a:solidFill>
                <a:schemeClr val="accent3"/>
              </a:solidFill>
            </a:endParaRPr>
          </a:p>
        </p:txBody>
      </p:sp>
    </p:spTree>
    <p:extLst>
      <p:ext uri="{BB962C8B-B14F-4D97-AF65-F5344CB8AC3E}">
        <p14:creationId xmlns:p14="http://schemas.microsoft.com/office/powerpoint/2010/main" val="236189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动态调试工具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755576" y="1340768"/>
            <a:ext cx="7416824" cy="646331"/>
          </a:xfrm>
          <a:prstGeom prst="rect">
            <a:avLst/>
          </a:prstGeom>
        </p:spPr>
        <p:txBody>
          <a:bodyPr wrap="square">
            <a:spAutoFit/>
          </a:bodyPr>
          <a:lstStyle/>
          <a:p>
            <a:r>
              <a:rPr lang="en-US" altLang="zh-CN" dirty="0" smtClean="0"/>
              <a:t>Native Debugger</a:t>
            </a:r>
          </a:p>
          <a:p>
            <a:r>
              <a:rPr lang="en-US" altLang="zh-CN" dirty="0" err="1" smtClean="0"/>
              <a:t>gdb</a:t>
            </a:r>
            <a:endParaRPr lang="zh-CN" altLang="en-US" dirty="0"/>
          </a:p>
        </p:txBody>
      </p:sp>
      <p:sp>
        <p:nvSpPr>
          <p:cNvPr id="5" name="Rectangle 4"/>
          <p:cNvSpPr/>
          <p:nvPr/>
        </p:nvSpPr>
        <p:spPr>
          <a:xfrm>
            <a:off x="755576" y="2060848"/>
            <a:ext cx="8136678" cy="4031873"/>
          </a:xfrm>
          <a:prstGeom prst="rect">
            <a:avLst/>
          </a:prstGeom>
        </p:spPr>
        <p:txBody>
          <a:bodyPr wrap="square">
            <a:spAutoFit/>
          </a:bodyPr>
          <a:lstStyle/>
          <a:p>
            <a:r>
              <a:rPr lang="en-US" sz="1600" dirty="0" err="1" smtClean="0"/>
              <a:t>gdbserver</a:t>
            </a:r>
            <a:r>
              <a:rPr lang="en-US" sz="1600" dirty="0" smtClean="0"/>
              <a:t> </a:t>
            </a:r>
            <a:r>
              <a:rPr lang="en-US" sz="1600" dirty="0"/>
              <a:t>:3333 --attach </a:t>
            </a:r>
            <a:r>
              <a:rPr lang="en-US" sz="1600" dirty="0" err="1" smtClean="0"/>
              <a:t>pid</a:t>
            </a:r>
            <a:endParaRPr lang="en-US" sz="1600" dirty="0" smtClean="0"/>
          </a:p>
          <a:p>
            <a:r>
              <a:rPr lang="en-US" sz="1600" dirty="0"/>
              <a:t>o</a:t>
            </a:r>
            <a:r>
              <a:rPr lang="en-US" sz="1600" dirty="0" smtClean="0"/>
              <a:t>r</a:t>
            </a:r>
          </a:p>
          <a:p>
            <a:r>
              <a:rPr lang="en-US" sz="1600" dirty="0" err="1" smtClean="0"/>
              <a:t>gdbserver</a:t>
            </a:r>
            <a:r>
              <a:rPr lang="en-US" sz="1600" dirty="0" smtClean="0"/>
              <a:t> </a:t>
            </a:r>
            <a:r>
              <a:rPr lang="en-US" sz="1600" dirty="0"/>
              <a:t>:3333 /</a:t>
            </a:r>
            <a:r>
              <a:rPr lang="en-US" sz="1600" dirty="0" smtClean="0"/>
              <a:t>data/local/</a:t>
            </a:r>
            <a:r>
              <a:rPr lang="en-US" sz="1600" dirty="0" err="1" smtClean="0"/>
              <a:t>tmp</a:t>
            </a:r>
            <a:r>
              <a:rPr lang="en-US" sz="1600" dirty="0" smtClean="0"/>
              <a:t>/xxx</a:t>
            </a:r>
          </a:p>
          <a:p>
            <a:r>
              <a:rPr lang="en-US" sz="1600" dirty="0" smtClean="0"/>
              <a:t>/* </a:t>
            </a:r>
            <a:r>
              <a:rPr lang="en-US" sz="1600" dirty="0" err="1" smtClean="0"/>
              <a:t>android_gdb</a:t>
            </a:r>
            <a:endParaRPr lang="en-US" sz="1600" dirty="0" smtClean="0"/>
          </a:p>
          <a:p>
            <a:r>
              <a:rPr lang="en-US" sz="1600" dirty="0" smtClean="0"/>
              <a:t>#!/bin/</a:t>
            </a:r>
            <a:r>
              <a:rPr lang="en-US" sz="1600" dirty="0" err="1" smtClean="0"/>
              <a:t>sh</a:t>
            </a:r>
            <a:endParaRPr lang="en-US" sz="1600" dirty="0" smtClean="0"/>
          </a:p>
          <a:p>
            <a:r>
              <a:rPr lang="en-US" sz="1600" dirty="0" smtClean="0"/>
              <a:t>~/</a:t>
            </a:r>
            <a:r>
              <a:rPr lang="en-US" sz="1600" dirty="0"/>
              <a:t>Library/Android/android-ndk-r12b/prebuilt/darwin-x86_64/bin/</a:t>
            </a:r>
            <a:r>
              <a:rPr lang="en-US" sz="1600" dirty="0" err="1"/>
              <a:t>gdb</a:t>
            </a:r>
            <a:r>
              <a:rPr lang="en-US" sz="1600" dirty="0"/>
              <a:t> </a:t>
            </a:r>
            <a:r>
              <a:rPr lang="en-US" sz="1600" dirty="0" smtClean="0"/>
              <a:t>"$@”</a:t>
            </a:r>
          </a:p>
          <a:p>
            <a:r>
              <a:rPr lang="en-US" sz="1600" dirty="0" smtClean="0"/>
              <a:t>*/</a:t>
            </a:r>
            <a:endParaRPr lang="en-US" sz="1600" dirty="0"/>
          </a:p>
          <a:p>
            <a:r>
              <a:rPr lang="en-US" sz="1600" dirty="0" err="1" smtClean="0"/>
              <a:t>adb</a:t>
            </a:r>
            <a:r>
              <a:rPr lang="en-US" sz="1600" dirty="0" smtClean="0"/>
              <a:t> </a:t>
            </a:r>
            <a:r>
              <a:rPr lang="en-US" sz="1600" dirty="0"/>
              <a:t>forward tcp:3333 </a:t>
            </a:r>
            <a:r>
              <a:rPr lang="en-US" sz="1600" dirty="0" smtClean="0"/>
              <a:t>tcp:3333</a:t>
            </a:r>
          </a:p>
          <a:p>
            <a:r>
              <a:rPr lang="en-US" sz="1600" dirty="0" err="1" smtClean="0"/>
              <a:t>android_gdb</a:t>
            </a:r>
            <a:r>
              <a:rPr lang="en-US" sz="1600" dirty="0" smtClean="0"/>
              <a:t> </a:t>
            </a:r>
            <a:r>
              <a:rPr lang="en-US" sz="1600" dirty="0"/>
              <a:t>/</a:t>
            </a:r>
            <a:r>
              <a:rPr lang="en-US" sz="1600" dirty="0" smtClean="0"/>
              <a:t>xxx</a:t>
            </a:r>
          </a:p>
          <a:p>
            <a:r>
              <a:rPr lang="en-US" sz="1600" dirty="0" smtClean="0"/>
              <a:t>(</a:t>
            </a:r>
            <a:r>
              <a:rPr lang="en-US" sz="1600" dirty="0" err="1"/>
              <a:t>gdb</a:t>
            </a:r>
            <a:r>
              <a:rPr lang="en-US" sz="1600" dirty="0"/>
              <a:t>) target remote :</a:t>
            </a:r>
            <a:r>
              <a:rPr lang="en-US" sz="1600" dirty="0" smtClean="0"/>
              <a:t>3333</a:t>
            </a:r>
          </a:p>
          <a:p>
            <a:r>
              <a:rPr lang="en-US" sz="1600" dirty="0" smtClean="0"/>
              <a:t>(</a:t>
            </a:r>
            <a:r>
              <a:rPr lang="en-US" sz="1600" dirty="0" err="1"/>
              <a:t>gdb</a:t>
            </a:r>
            <a:r>
              <a:rPr lang="en-US" sz="1600" dirty="0"/>
              <a:t>) set disassemble-next </a:t>
            </a:r>
            <a:r>
              <a:rPr lang="en-US" sz="1600" dirty="0" smtClean="0"/>
              <a:t>on</a:t>
            </a:r>
          </a:p>
          <a:p>
            <a:r>
              <a:rPr lang="en-US" sz="1600" dirty="0" smtClean="0"/>
              <a:t>(</a:t>
            </a:r>
            <a:r>
              <a:rPr lang="en-US" sz="1600" dirty="0" err="1"/>
              <a:t>gdb</a:t>
            </a:r>
            <a:r>
              <a:rPr lang="en-US" sz="1600" dirty="0"/>
              <a:t>) break *</a:t>
            </a:r>
            <a:r>
              <a:rPr lang="en-US" sz="1600" dirty="0" smtClean="0"/>
              <a:t>xxx</a:t>
            </a:r>
          </a:p>
          <a:p>
            <a:r>
              <a:rPr lang="en-US" sz="1600" dirty="0" smtClean="0"/>
              <a:t>(</a:t>
            </a:r>
            <a:r>
              <a:rPr lang="en-US" sz="1600" dirty="0" err="1"/>
              <a:t>gdb</a:t>
            </a:r>
            <a:r>
              <a:rPr lang="en-US" sz="1600" dirty="0"/>
              <a:t>) layout </a:t>
            </a:r>
            <a:r>
              <a:rPr lang="en-US" sz="1600" dirty="0" err="1" smtClean="0"/>
              <a:t>asm</a:t>
            </a:r>
            <a:endParaRPr lang="en-US" sz="1600" dirty="0" smtClean="0"/>
          </a:p>
          <a:p>
            <a:r>
              <a:rPr lang="en-US" sz="1600" dirty="0" smtClean="0"/>
              <a:t>(</a:t>
            </a:r>
            <a:r>
              <a:rPr lang="en-US" sz="1600" dirty="0" err="1" smtClean="0"/>
              <a:t>gdb</a:t>
            </a:r>
            <a:r>
              <a:rPr lang="en-US" sz="1600" dirty="0" smtClean="0"/>
              <a:t>) layout </a:t>
            </a:r>
            <a:r>
              <a:rPr lang="en-US" sz="1600" dirty="0" err="1" smtClean="0"/>
              <a:t>regs</a:t>
            </a:r>
            <a:endParaRPr lang="en-US" sz="1600" dirty="0" smtClean="0"/>
          </a:p>
          <a:p>
            <a:r>
              <a:rPr lang="en-US" sz="1600" dirty="0" smtClean="0"/>
              <a:t>(</a:t>
            </a:r>
            <a:r>
              <a:rPr lang="en-US" sz="1600" dirty="0" err="1"/>
              <a:t>gdb</a:t>
            </a:r>
            <a:r>
              <a:rPr lang="en-US" sz="1600" dirty="0"/>
              <a:t>) c</a:t>
            </a:r>
          </a:p>
          <a:p>
            <a:r>
              <a:rPr lang="en-US" sz="1600" dirty="0"/>
              <a:t>...</a:t>
            </a:r>
          </a:p>
        </p:txBody>
      </p:sp>
    </p:spTree>
    <p:extLst>
      <p:ext uri="{BB962C8B-B14F-4D97-AF65-F5344CB8AC3E}">
        <p14:creationId xmlns:p14="http://schemas.microsoft.com/office/powerpoint/2010/main" val="18875939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动态调试工具</a:t>
            </a:r>
            <a:endParaRPr lang="en-US" altLang="zh-CN" sz="2400" dirty="0">
              <a:solidFill>
                <a:schemeClr val="accent3"/>
              </a:solidFill>
            </a:endParaRPr>
          </a:p>
        </p:txBody>
      </p:sp>
      <p:sp>
        <p:nvSpPr>
          <p:cNvPr id="3" name="Rectangle 2"/>
          <p:cNvSpPr/>
          <p:nvPr/>
        </p:nvSpPr>
        <p:spPr>
          <a:xfrm>
            <a:off x="395536" y="1124744"/>
            <a:ext cx="7416824" cy="646331"/>
          </a:xfrm>
          <a:prstGeom prst="rect">
            <a:avLst/>
          </a:prstGeom>
        </p:spPr>
        <p:txBody>
          <a:bodyPr wrap="square">
            <a:spAutoFit/>
          </a:bodyPr>
          <a:lstStyle/>
          <a:p>
            <a:r>
              <a:rPr lang="en-US" altLang="zh-CN" dirty="0" smtClean="0"/>
              <a:t>Native Debugger</a:t>
            </a:r>
          </a:p>
          <a:p>
            <a:r>
              <a:rPr lang="en-US" altLang="zh-CN" dirty="0" err="1" smtClean="0"/>
              <a:t>gdb</a:t>
            </a:r>
            <a:r>
              <a:rPr lang="en-US" altLang="zh-CN" dirty="0" smtClean="0"/>
              <a:t> + </a:t>
            </a:r>
            <a:r>
              <a:rPr lang="en-US" altLang="zh-CN" dirty="0" err="1" smtClean="0"/>
              <a:t>Affinic</a:t>
            </a:r>
            <a:r>
              <a:rPr lang="en-US" altLang="zh-CN" dirty="0" smtClean="0"/>
              <a:t> Debugger</a:t>
            </a:r>
            <a:endParaRPr lang="zh-CN" altLang="en-US" dirty="0"/>
          </a:p>
        </p:txBody>
      </p:sp>
      <p:pic>
        <p:nvPicPr>
          <p:cNvPr id="8" name="Picture 7"/>
          <p:cNvPicPr>
            <a:picLocks noChangeAspect="1"/>
          </p:cNvPicPr>
          <p:nvPr/>
        </p:nvPicPr>
        <p:blipFill>
          <a:blip r:embed="rId2"/>
          <a:stretch>
            <a:fillRect/>
          </a:stretch>
        </p:blipFill>
        <p:spPr>
          <a:xfrm>
            <a:off x="1907704" y="2132856"/>
            <a:ext cx="5364088" cy="3861309"/>
          </a:xfrm>
          <a:prstGeom prst="rect">
            <a:avLst/>
          </a:prstGeom>
        </p:spPr>
      </p:pic>
    </p:spTree>
    <p:extLst>
      <p:ext uri="{BB962C8B-B14F-4D97-AF65-F5344CB8AC3E}">
        <p14:creationId xmlns:p14="http://schemas.microsoft.com/office/powerpoint/2010/main" val="2374440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动态调试工具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467544" y="1196752"/>
            <a:ext cx="7416824" cy="646331"/>
          </a:xfrm>
          <a:prstGeom prst="rect">
            <a:avLst/>
          </a:prstGeom>
        </p:spPr>
        <p:txBody>
          <a:bodyPr wrap="square">
            <a:spAutoFit/>
          </a:bodyPr>
          <a:lstStyle/>
          <a:p>
            <a:r>
              <a:rPr lang="en-US" altLang="zh-CN" dirty="0" smtClean="0"/>
              <a:t>Native Debugger</a:t>
            </a:r>
          </a:p>
          <a:p>
            <a:r>
              <a:rPr lang="en-US" altLang="zh-CN" dirty="0" err="1" smtClean="0"/>
              <a:t>lldb</a:t>
            </a:r>
            <a:r>
              <a:rPr lang="zh-CN" altLang="en-US" dirty="0" smtClean="0"/>
              <a:t> ＋ </a:t>
            </a:r>
            <a:r>
              <a:rPr lang="en-US" altLang="zh-CN" dirty="0"/>
              <a:t>ds2 https://</a:t>
            </a:r>
            <a:r>
              <a:rPr lang="en-US" altLang="zh-CN" dirty="0" err="1"/>
              <a:t>github.com</a:t>
            </a:r>
            <a:r>
              <a:rPr lang="en-US" altLang="zh-CN" dirty="0"/>
              <a:t>/</a:t>
            </a:r>
            <a:r>
              <a:rPr lang="en-US" altLang="zh-CN" dirty="0" err="1"/>
              <a:t>facebook</a:t>
            </a:r>
            <a:r>
              <a:rPr lang="en-US" altLang="zh-CN" dirty="0"/>
              <a:t>/ds2</a:t>
            </a:r>
            <a:endParaRPr lang="zh-CN" altLang="en-US" dirty="0"/>
          </a:p>
        </p:txBody>
      </p:sp>
      <p:pic>
        <p:nvPicPr>
          <p:cNvPr id="2" name="Picture 1"/>
          <p:cNvPicPr>
            <a:picLocks noChangeAspect="1"/>
          </p:cNvPicPr>
          <p:nvPr/>
        </p:nvPicPr>
        <p:blipFill>
          <a:blip r:embed="rId2"/>
          <a:stretch>
            <a:fillRect/>
          </a:stretch>
        </p:blipFill>
        <p:spPr>
          <a:xfrm>
            <a:off x="611560" y="2263221"/>
            <a:ext cx="4248472" cy="2719417"/>
          </a:xfrm>
          <a:prstGeom prst="rect">
            <a:avLst/>
          </a:prstGeom>
        </p:spPr>
      </p:pic>
      <p:pic>
        <p:nvPicPr>
          <p:cNvPr id="5" name="Picture 4"/>
          <p:cNvPicPr>
            <a:picLocks noChangeAspect="1"/>
          </p:cNvPicPr>
          <p:nvPr/>
        </p:nvPicPr>
        <p:blipFill>
          <a:blip r:embed="rId3"/>
          <a:stretch>
            <a:fillRect/>
          </a:stretch>
        </p:blipFill>
        <p:spPr>
          <a:xfrm>
            <a:off x="5148064" y="1543807"/>
            <a:ext cx="3812728" cy="4437112"/>
          </a:xfrm>
          <a:prstGeom prst="rect">
            <a:avLst/>
          </a:prstGeom>
        </p:spPr>
      </p:pic>
    </p:spTree>
    <p:extLst>
      <p:ext uri="{BB962C8B-B14F-4D97-AF65-F5344CB8AC3E}">
        <p14:creationId xmlns:p14="http://schemas.microsoft.com/office/powerpoint/2010/main" val="1020603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动态调试工具</a:t>
            </a:r>
            <a:endParaRPr lang="en-US" altLang="zh-CN" sz="2400" dirty="0">
              <a:solidFill>
                <a:schemeClr val="accent3"/>
              </a:solidFill>
            </a:endParaRPr>
          </a:p>
        </p:txBody>
      </p:sp>
      <p:sp>
        <p:nvSpPr>
          <p:cNvPr id="3" name="Rectangle 2"/>
          <p:cNvSpPr/>
          <p:nvPr/>
        </p:nvSpPr>
        <p:spPr>
          <a:xfrm>
            <a:off x="611560" y="1268760"/>
            <a:ext cx="7416824" cy="646331"/>
          </a:xfrm>
          <a:prstGeom prst="rect">
            <a:avLst/>
          </a:prstGeom>
        </p:spPr>
        <p:txBody>
          <a:bodyPr wrap="square">
            <a:spAutoFit/>
          </a:bodyPr>
          <a:lstStyle/>
          <a:p>
            <a:r>
              <a:rPr lang="en-US" altLang="zh-CN" dirty="0" err="1"/>
              <a:t>Dalvik</a:t>
            </a:r>
            <a:r>
              <a:rPr lang="en-US" altLang="zh-CN" dirty="0"/>
              <a:t> </a:t>
            </a:r>
            <a:r>
              <a:rPr lang="en-US" altLang="zh-CN" dirty="0" smtClean="0"/>
              <a:t>Debugger + </a:t>
            </a:r>
            <a:r>
              <a:rPr lang="en-US" altLang="zh-CN" dirty="0"/>
              <a:t>Native </a:t>
            </a:r>
            <a:r>
              <a:rPr lang="en-US" altLang="zh-CN" dirty="0" smtClean="0"/>
              <a:t>Debugger</a:t>
            </a:r>
          </a:p>
          <a:p>
            <a:r>
              <a:rPr lang="en-US" altLang="zh-CN" dirty="0"/>
              <a:t>JEB2 </a:t>
            </a:r>
            <a:r>
              <a:rPr lang="en-US" altLang="zh-CN" dirty="0">
                <a:hlinkClick r:id="rId2"/>
              </a:rPr>
              <a:t>https://</a:t>
            </a:r>
            <a:r>
              <a:rPr lang="en-US" altLang="zh-CN" dirty="0" smtClean="0">
                <a:hlinkClick r:id="rId2"/>
              </a:rPr>
              <a:t>www.pnfsoftware.com</a:t>
            </a:r>
            <a:endParaRPr lang="en-US" altLang="zh-CN" dirty="0" smtClean="0"/>
          </a:p>
        </p:txBody>
      </p:sp>
      <p:pic>
        <p:nvPicPr>
          <p:cNvPr id="2" name="Picture 1"/>
          <p:cNvPicPr>
            <a:picLocks noChangeAspect="1"/>
          </p:cNvPicPr>
          <p:nvPr/>
        </p:nvPicPr>
        <p:blipFill>
          <a:blip r:embed="rId3"/>
          <a:stretch>
            <a:fillRect/>
          </a:stretch>
        </p:blipFill>
        <p:spPr>
          <a:xfrm>
            <a:off x="916784" y="2204864"/>
            <a:ext cx="5724128" cy="3467012"/>
          </a:xfrm>
          <a:prstGeom prst="rect">
            <a:avLst/>
          </a:prstGeom>
        </p:spPr>
      </p:pic>
    </p:spTree>
    <p:extLst>
      <p:ext uri="{BB962C8B-B14F-4D97-AF65-F5344CB8AC3E}">
        <p14:creationId xmlns:p14="http://schemas.microsoft.com/office/powerpoint/2010/main" val="310593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动态调试工具</a:t>
            </a:r>
            <a:endParaRPr lang="en-US" altLang="zh-CN" sz="2400" dirty="0">
              <a:solidFill>
                <a:schemeClr val="accent3"/>
              </a:solidFill>
            </a:endParaRPr>
          </a:p>
        </p:txBody>
      </p:sp>
      <p:sp>
        <p:nvSpPr>
          <p:cNvPr id="3" name="Rectangle 2"/>
          <p:cNvSpPr/>
          <p:nvPr/>
        </p:nvSpPr>
        <p:spPr>
          <a:xfrm>
            <a:off x="755576" y="1268760"/>
            <a:ext cx="7416824" cy="646331"/>
          </a:xfrm>
          <a:prstGeom prst="rect">
            <a:avLst/>
          </a:prstGeom>
        </p:spPr>
        <p:txBody>
          <a:bodyPr wrap="square">
            <a:spAutoFit/>
          </a:bodyPr>
          <a:lstStyle/>
          <a:p>
            <a:r>
              <a:rPr lang="en-US" altLang="zh-CN" dirty="0" err="1"/>
              <a:t>Dalvik</a:t>
            </a:r>
            <a:r>
              <a:rPr lang="en-US" altLang="zh-CN" dirty="0"/>
              <a:t> </a:t>
            </a:r>
            <a:r>
              <a:rPr lang="en-US" altLang="zh-CN" dirty="0" smtClean="0"/>
              <a:t>Debugger + </a:t>
            </a:r>
            <a:r>
              <a:rPr lang="en-US" altLang="zh-CN" dirty="0"/>
              <a:t>Native </a:t>
            </a:r>
            <a:r>
              <a:rPr lang="en-US" altLang="zh-CN" dirty="0" smtClean="0"/>
              <a:t>Debugger</a:t>
            </a:r>
          </a:p>
          <a:p>
            <a:r>
              <a:rPr lang="en-US" altLang="zh-CN" dirty="0" smtClean="0"/>
              <a:t>IDA Pro</a:t>
            </a:r>
            <a:endParaRPr lang="zh-CN" altLang="en-US" dirty="0"/>
          </a:p>
        </p:txBody>
      </p:sp>
      <p:pic>
        <p:nvPicPr>
          <p:cNvPr id="5" name="Picture 4"/>
          <p:cNvPicPr>
            <a:picLocks noChangeAspect="1"/>
          </p:cNvPicPr>
          <p:nvPr/>
        </p:nvPicPr>
        <p:blipFill>
          <a:blip r:embed="rId2"/>
          <a:stretch>
            <a:fillRect/>
          </a:stretch>
        </p:blipFill>
        <p:spPr>
          <a:xfrm>
            <a:off x="865690" y="1943155"/>
            <a:ext cx="6660232" cy="4162645"/>
          </a:xfrm>
          <a:prstGeom prst="rect">
            <a:avLst/>
          </a:prstGeom>
        </p:spPr>
      </p:pic>
    </p:spTree>
    <p:extLst>
      <p:ext uri="{BB962C8B-B14F-4D97-AF65-F5344CB8AC3E}">
        <p14:creationId xmlns:p14="http://schemas.microsoft.com/office/powerpoint/2010/main" val="685870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框架</a:t>
            </a:r>
            <a:endParaRPr lang="en-US" altLang="zh-CN" sz="2400" dirty="0">
              <a:solidFill>
                <a:schemeClr val="accent3"/>
              </a:solidFill>
            </a:endParaRPr>
          </a:p>
        </p:txBody>
      </p:sp>
      <p:sp>
        <p:nvSpPr>
          <p:cNvPr id="3" name="Rectangle 2"/>
          <p:cNvSpPr/>
          <p:nvPr/>
        </p:nvSpPr>
        <p:spPr>
          <a:xfrm>
            <a:off x="755576" y="1396019"/>
            <a:ext cx="7416824" cy="369332"/>
          </a:xfrm>
          <a:prstGeom prst="rect">
            <a:avLst/>
          </a:prstGeom>
        </p:spPr>
        <p:txBody>
          <a:bodyPr wrap="square">
            <a:spAutoFit/>
          </a:bodyPr>
          <a:lstStyle/>
          <a:p>
            <a:r>
              <a:rPr lang="en-US" altLang="zh-CN" dirty="0" err="1"/>
              <a:t>JEB2</a:t>
            </a:r>
            <a:r>
              <a:rPr lang="en-US" altLang="zh-CN" dirty="0"/>
              <a:t> </a:t>
            </a:r>
            <a:r>
              <a:rPr lang="en-US" altLang="zh-CN" dirty="0">
                <a:hlinkClick r:id="rId2"/>
              </a:rPr>
              <a:t>https://www.pnfsoftware.com</a:t>
            </a:r>
            <a:endParaRPr lang="en-US" altLang="zh-CN" dirty="0" smtClean="0"/>
          </a:p>
        </p:txBody>
      </p:sp>
      <p:pic>
        <p:nvPicPr>
          <p:cNvPr id="2" name="Picture 1"/>
          <p:cNvPicPr>
            <a:picLocks noChangeAspect="1"/>
          </p:cNvPicPr>
          <p:nvPr/>
        </p:nvPicPr>
        <p:blipFill>
          <a:blip r:embed="rId3"/>
          <a:stretch>
            <a:fillRect/>
          </a:stretch>
        </p:blipFill>
        <p:spPr>
          <a:xfrm>
            <a:off x="520483" y="1988840"/>
            <a:ext cx="2971397" cy="1728192"/>
          </a:xfrm>
          <a:prstGeom prst="rect">
            <a:avLst/>
          </a:prstGeom>
        </p:spPr>
      </p:pic>
      <p:pic>
        <p:nvPicPr>
          <p:cNvPr id="6" name="Picture 5"/>
          <p:cNvPicPr>
            <a:picLocks noChangeAspect="1"/>
          </p:cNvPicPr>
          <p:nvPr/>
        </p:nvPicPr>
        <p:blipFill>
          <a:blip r:embed="rId4"/>
          <a:stretch>
            <a:fillRect/>
          </a:stretch>
        </p:blipFill>
        <p:spPr>
          <a:xfrm>
            <a:off x="516248" y="3861048"/>
            <a:ext cx="2976343" cy="2229399"/>
          </a:xfrm>
          <a:prstGeom prst="rect">
            <a:avLst/>
          </a:prstGeom>
        </p:spPr>
      </p:pic>
      <p:pic>
        <p:nvPicPr>
          <p:cNvPr id="8" name="Picture 7"/>
          <p:cNvPicPr>
            <a:picLocks noChangeAspect="1"/>
          </p:cNvPicPr>
          <p:nvPr/>
        </p:nvPicPr>
        <p:blipFill>
          <a:blip r:embed="rId5"/>
          <a:stretch>
            <a:fillRect/>
          </a:stretch>
        </p:blipFill>
        <p:spPr>
          <a:xfrm>
            <a:off x="3995936" y="2878229"/>
            <a:ext cx="4624666" cy="2711011"/>
          </a:xfrm>
          <a:prstGeom prst="rect">
            <a:avLst/>
          </a:prstGeom>
        </p:spPr>
      </p:pic>
      <p:sp>
        <p:nvSpPr>
          <p:cNvPr id="9" name="TextBox 8"/>
          <p:cNvSpPr txBox="1"/>
          <p:nvPr/>
        </p:nvSpPr>
        <p:spPr>
          <a:xfrm>
            <a:off x="4284324" y="2373330"/>
            <a:ext cx="1569660" cy="369332"/>
          </a:xfrm>
          <a:prstGeom prst="rect">
            <a:avLst/>
          </a:prstGeom>
          <a:noFill/>
        </p:spPr>
        <p:txBody>
          <a:bodyPr wrap="none" rtlCol="0">
            <a:spAutoFit/>
          </a:bodyPr>
          <a:lstStyle/>
          <a:p>
            <a:r>
              <a:rPr lang="zh-CN" altLang="en-US"/>
              <a:t>监听调试事件</a:t>
            </a:r>
            <a:endParaRPr lang="en-US"/>
          </a:p>
        </p:txBody>
      </p:sp>
    </p:spTree>
    <p:extLst>
      <p:ext uri="{BB962C8B-B14F-4D97-AF65-F5344CB8AC3E}">
        <p14:creationId xmlns:p14="http://schemas.microsoft.com/office/powerpoint/2010/main" val="8463409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框架</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611560" y="1196752"/>
            <a:ext cx="7416824" cy="369332"/>
          </a:xfrm>
          <a:prstGeom prst="rect">
            <a:avLst/>
          </a:prstGeom>
        </p:spPr>
        <p:txBody>
          <a:bodyPr wrap="square">
            <a:spAutoFit/>
          </a:bodyPr>
          <a:lstStyle/>
          <a:p>
            <a:r>
              <a:rPr lang="en-US" altLang="zh-CN" dirty="0" err="1" smtClean="0"/>
              <a:t>Cydia</a:t>
            </a:r>
            <a:r>
              <a:rPr lang="en-US" altLang="zh-CN" dirty="0" smtClean="0"/>
              <a:t> </a:t>
            </a:r>
            <a:r>
              <a:rPr lang="en-US" altLang="zh-CN" dirty="0"/>
              <a:t>Substrate </a:t>
            </a:r>
            <a:r>
              <a:rPr lang="en-US" altLang="zh-CN" dirty="0">
                <a:hlinkClick r:id="rId2"/>
              </a:rPr>
              <a:t>http://</a:t>
            </a:r>
            <a:r>
              <a:rPr lang="en-US" altLang="zh-CN" dirty="0" smtClean="0">
                <a:hlinkClick r:id="rId2"/>
              </a:rPr>
              <a:t>www.cydiasubstrate.com</a:t>
            </a:r>
            <a:endParaRPr lang="en-US" altLang="zh-CN" dirty="0" smtClean="0"/>
          </a:p>
        </p:txBody>
      </p:sp>
      <p:pic>
        <p:nvPicPr>
          <p:cNvPr id="2" name="Picture 1"/>
          <p:cNvPicPr>
            <a:picLocks noChangeAspect="1"/>
          </p:cNvPicPr>
          <p:nvPr/>
        </p:nvPicPr>
        <p:blipFill>
          <a:blip r:embed="rId3"/>
          <a:stretch>
            <a:fillRect/>
          </a:stretch>
        </p:blipFill>
        <p:spPr>
          <a:xfrm>
            <a:off x="838144" y="2276872"/>
            <a:ext cx="7622288" cy="3672408"/>
          </a:xfrm>
          <a:prstGeom prst="rect">
            <a:avLst/>
          </a:prstGeom>
        </p:spPr>
      </p:pic>
      <p:sp>
        <p:nvSpPr>
          <p:cNvPr id="8" name="TextBox 7"/>
          <p:cNvSpPr txBox="1"/>
          <p:nvPr/>
        </p:nvSpPr>
        <p:spPr>
          <a:xfrm>
            <a:off x="611560" y="1556792"/>
            <a:ext cx="5647700" cy="369332"/>
          </a:xfrm>
          <a:prstGeom prst="rect">
            <a:avLst/>
          </a:prstGeom>
          <a:noFill/>
        </p:spPr>
        <p:txBody>
          <a:bodyPr wrap="none" rtlCol="0">
            <a:spAutoFit/>
          </a:bodyPr>
          <a:lstStyle/>
          <a:p>
            <a:r>
              <a:rPr lang="en-US" dirty="0" err="1"/>
              <a:t>DumpDex</a:t>
            </a:r>
            <a:r>
              <a:rPr lang="en-US" dirty="0"/>
              <a:t>: </a:t>
            </a:r>
            <a:r>
              <a:rPr lang="en-US" dirty="0">
                <a:hlinkClick r:id="rId4"/>
              </a:rPr>
              <a:t>https://</a:t>
            </a:r>
            <a:r>
              <a:rPr lang="en-US" dirty="0" smtClean="0">
                <a:hlinkClick r:id="rId4"/>
              </a:rPr>
              <a:t>github.com/WooyunDota/DumpDex</a:t>
            </a:r>
            <a:endParaRPr lang="en-US" dirty="0" smtClean="0"/>
          </a:p>
        </p:txBody>
      </p:sp>
    </p:spTree>
    <p:extLst>
      <p:ext uri="{BB962C8B-B14F-4D97-AF65-F5344CB8AC3E}">
        <p14:creationId xmlns:p14="http://schemas.microsoft.com/office/powerpoint/2010/main" val="17854395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框架</a:t>
            </a:r>
            <a:endParaRPr lang="en-US" altLang="zh-CN" sz="2400" dirty="0">
              <a:solidFill>
                <a:schemeClr val="accent3"/>
              </a:solidFill>
            </a:endParaRPr>
          </a:p>
        </p:txBody>
      </p:sp>
      <p:sp>
        <p:nvSpPr>
          <p:cNvPr id="7" name="Shape 138"/>
          <p:cNvSpPr/>
          <p:nvPr/>
        </p:nvSpPr>
        <p:spPr>
          <a:xfrm>
            <a:off x="916784" y="1412776"/>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755576" y="1396019"/>
            <a:ext cx="7416824" cy="369332"/>
          </a:xfrm>
          <a:prstGeom prst="rect">
            <a:avLst/>
          </a:prstGeom>
        </p:spPr>
        <p:txBody>
          <a:bodyPr wrap="square">
            <a:spAutoFit/>
          </a:bodyPr>
          <a:lstStyle/>
          <a:p>
            <a:r>
              <a:rPr lang="en-US" altLang="zh-CN" dirty="0" err="1" smtClean="0"/>
              <a:t>Xposed</a:t>
            </a:r>
            <a:r>
              <a:rPr lang="en-US" altLang="zh-CN" dirty="0"/>
              <a:t> </a:t>
            </a:r>
            <a:r>
              <a:rPr lang="en-US" altLang="zh-CN" dirty="0">
                <a:hlinkClick r:id="rId2"/>
              </a:rPr>
              <a:t>https://</a:t>
            </a:r>
            <a:r>
              <a:rPr lang="en-US" altLang="zh-CN" dirty="0" smtClean="0">
                <a:hlinkClick r:id="rId2"/>
              </a:rPr>
              <a:t>github.com/rovo89/Xposed</a:t>
            </a:r>
            <a:endParaRPr lang="en-US" altLang="zh-CN" dirty="0" smtClean="0"/>
          </a:p>
        </p:txBody>
      </p:sp>
      <p:sp>
        <p:nvSpPr>
          <p:cNvPr id="5" name="TextBox 4"/>
          <p:cNvSpPr txBox="1"/>
          <p:nvPr/>
        </p:nvSpPr>
        <p:spPr>
          <a:xfrm>
            <a:off x="952901" y="1934678"/>
            <a:ext cx="3518912" cy="2585323"/>
          </a:xfrm>
          <a:prstGeom prst="rect">
            <a:avLst/>
          </a:prstGeom>
          <a:noFill/>
        </p:spPr>
        <p:txBody>
          <a:bodyPr wrap="none" rtlCol="0">
            <a:spAutoFit/>
          </a:bodyPr>
          <a:lstStyle/>
          <a:p>
            <a:r>
              <a:rPr lang="zh-CN" altLang="en-US" dirty="0" smtClean="0"/>
              <a:t>最为强大的安卓</a:t>
            </a:r>
            <a:r>
              <a:rPr lang="en-US" altLang="zh-CN" dirty="0" smtClean="0"/>
              <a:t>Java</a:t>
            </a:r>
            <a:r>
              <a:rPr lang="zh-CN" altLang="en-US" dirty="0" smtClean="0"/>
              <a:t>层</a:t>
            </a:r>
            <a:r>
              <a:rPr lang="en-US" altLang="zh-CN" dirty="0" smtClean="0"/>
              <a:t>Hook</a:t>
            </a:r>
            <a:r>
              <a:rPr lang="zh-CN" altLang="en-US" dirty="0" smtClean="0"/>
              <a:t>框架</a:t>
            </a:r>
            <a:endParaRPr lang="en-US" altLang="zh-CN" dirty="0" smtClean="0"/>
          </a:p>
          <a:p>
            <a:endParaRPr lang="en-US" dirty="0"/>
          </a:p>
          <a:p>
            <a:r>
              <a:rPr lang="en-US" altLang="zh-CN" dirty="0" smtClean="0"/>
              <a:t>1.Apk</a:t>
            </a:r>
            <a:r>
              <a:rPr lang="zh-CN" altLang="en-US" dirty="0" smtClean="0"/>
              <a:t>方法</a:t>
            </a:r>
            <a:r>
              <a:rPr lang="en-US" altLang="zh-CN" dirty="0" smtClean="0"/>
              <a:t>Hook</a:t>
            </a:r>
          </a:p>
          <a:p>
            <a:endParaRPr lang="en-US" dirty="0"/>
          </a:p>
          <a:p>
            <a:r>
              <a:rPr lang="en-US" dirty="0" smtClean="0"/>
              <a:t>2.</a:t>
            </a:r>
            <a:r>
              <a:rPr lang="zh-CN" altLang="en-US" dirty="0" smtClean="0"/>
              <a:t>系统方法</a:t>
            </a:r>
            <a:r>
              <a:rPr lang="en-US" altLang="zh-CN" dirty="0" smtClean="0"/>
              <a:t>Hook</a:t>
            </a:r>
          </a:p>
          <a:p>
            <a:endParaRPr lang="en-US" dirty="0"/>
          </a:p>
          <a:p>
            <a:r>
              <a:rPr lang="en-US" dirty="0" smtClean="0"/>
              <a:t>3.</a:t>
            </a:r>
            <a:r>
              <a:rPr lang="zh-CN" altLang="en-US" dirty="0" smtClean="0"/>
              <a:t>系统资源修改</a:t>
            </a:r>
            <a:endParaRPr lang="en-US" altLang="zh-CN" dirty="0" smtClean="0"/>
          </a:p>
          <a:p>
            <a:endParaRPr lang="en-US" dirty="0"/>
          </a:p>
          <a:p>
            <a:r>
              <a:rPr lang="en-US" altLang="zh-CN" dirty="0" smtClean="0"/>
              <a:t>4.</a:t>
            </a:r>
            <a:r>
              <a:rPr lang="zh-CN" altLang="en-US" dirty="0" smtClean="0"/>
              <a:t>系统增强补丁</a:t>
            </a:r>
            <a:endParaRPr lang="en-US" dirty="0"/>
          </a:p>
        </p:txBody>
      </p:sp>
    </p:spTree>
    <p:extLst>
      <p:ext uri="{BB962C8B-B14F-4D97-AF65-F5344CB8AC3E}">
        <p14:creationId xmlns:p14="http://schemas.microsoft.com/office/powerpoint/2010/main" val="3961320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框架</a:t>
            </a:r>
            <a:endParaRPr lang="en-US" altLang="zh-CN" sz="2400" dirty="0">
              <a:solidFill>
                <a:schemeClr val="accent3"/>
              </a:solidFill>
            </a:endParaRPr>
          </a:p>
        </p:txBody>
      </p:sp>
      <p:sp>
        <p:nvSpPr>
          <p:cNvPr id="7" name="Shape 138"/>
          <p:cNvSpPr/>
          <p:nvPr/>
        </p:nvSpPr>
        <p:spPr>
          <a:xfrm>
            <a:off x="916784" y="1196752"/>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755576" y="1196752"/>
            <a:ext cx="7416824" cy="369332"/>
          </a:xfrm>
          <a:prstGeom prst="rect">
            <a:avLst/>
          </a:prstGeom>
        </p:spPr>
        <p:txBody>
          <a:bodyPr wrap="square">
            <a:spAutoFit/>
          </a:bodyPr>
          <a:lstStyle/>
          <a:p>
            <a:r>
              <a:rPr lang="en-US" altLang="zh-CN" dirty="0" err="1" smtClean="0"/>
              <a:t>Xposed</a:t>
            </a:r>
            <a:r>
              <a:rPr lang="en-US" altLang="zh-CN" dirty="0"/>
              <a:t> </a:t>
            </a:r>
            <a:r>
              <a:rPr lang="en-US" altLang="zh-CN" dirty="0">
                <a:hlinkClick r:id="rId2"/>
              </a:rPr>
              <a:t>https://</a:t>
            </a:r>
            <a:r>
              <a:rPr lang="en-US" altLang="zh-CN" dirty="0" smtClean="0">
                <a:hlinkClick r:id="rId2"/>
              </a:rPr>
              <a:t>github.com/rovo89/Xposed</a:t>
            </a:r>
            <a:endParaRPr lang="en-US" altLang="zh-CN" dirty="0" smtClean="0"/>
          </a:p>
        </p:txBody>
      </p:sp>
      <p:sp>
        <p:nvSpPr>
          <p:cNvPr id="5" name="TextBox 4"/>
          <p:cNvSpPr txBox="1"/>
          <p:nvPr/>
        </p:nvSpPr>
        <p:spPr>
          <a:xfrm>
            <a:off x="952901" y="1628800"/>
            <a:ext cx="3518912" cy="923330"/>
          </a:xfrm>
          <a:prstGeom prst="rect">
            <a:avLst/>
          </a:prstGeom>
          <a:noFill/>
        </p:spPr>
        <p:txBody>
          <a:bodyPr wrap="none" rtlCol="0">
            <a:spAutoFit/>
          </a:bodyPr>
          <a:lstStyle/>
          <a:p>
            <a:r>
              <a:rPr lang="zh-CN" altLang="en-US" dirty="0" smtClean="0"/>
              <a:t>最为强大的安卓</a:t>
            </a:r>
            <a:r>
              <a:rPr lang="en-US" altLang="zh-CN" dirty="0" smtClean="0"/>
              <a:t>Java</a:t>
            </a:r>
            <a:r>
              <a:rPr lang="zh-CN" altLang="en-US" dirty="0" smtClean="0"/>
              <a:t>层</a:t>
            </a:r>
            <a:r>
              <a:rPr lang="en-US" altLang="zh-CN" dirty="0" smtClean="0"/>
              <a:t>Hook</a:t>
            </a:r>
            <a:r>
              <a:rPr lang="zh-CN" altLang="en-US" dirty="0" smtClean="0"/>
              <a:t>框架</a:t>
            </a:r>
            <a:endParaRPr lang="en-US" altLang="zh-CN" dirty="0" smtClean="0"/>
          </a:p>
          <a:p>
            <a:endParaRPr lang="en-US" dirty="0" smtClean="0"/>
          </a:p>
          <a:p>
            <a:r>
              <a:rPr lang="en-US" altLang="zh-CN" dirty="0" smtClean="0"/>
              <a:t>1.Apk</a:t>
            </a:r>
            <a:r>
              <a:rPr lang="zh-CN" altLang="en-US" dirty="0" smtClean="0"/>
              <a:t>方法</a:t>
            </a:r>
            <a:r>
              <a:rPr lang="en-US" altLang="zh-CN" dirty="0" smtClean="0"/>
              <a:t>Hook</a:t>
            </a:r>
            <a:r>
              <a:rPr lang="zh-CN" altLang="en-US" dirty="0" smtClean="0"/>
              <a:t> </a:t>
            </a:r>
            <a:endParaRPr lang="en-US" altLang="zh-CN" dirty="0" smtClean="0"/>
          </a:p>
        </p:txBody>
      </p:sp>
      <p:sp>
        <p:nvSpPr>
          <p:cNvPr id="2" name="Rectangle 1"/>
          <p:cNvSpPr/>
          <p:nvPr/>
        </p:nvSpPr>
        <p:spPr>
          <a:xfrm>
            <a:off x="611560" y="2555026"/>
            <a:ext cx="8352928" cy="3970318"/>
          </a:xfrm>
          <a:prstGeom prst="rect">
            <a:avLst/>
          </a:prstGeom>
        </p:spPr>
        <p:txBody>
          <a:bodyPr wrap="square">
            <a:spAutoFit/>
          </a:bodyPr>
          <a:lstStyle/>
          <a:p>
            <a:r>
              <a:rPr lang="en-US" sz="1200" dirty="0"/>
              <a:t>public void </a:t>
            </a:r>
            <a:r>
              <a:rPr lang="en-US" sz="1200" dirty="0" err="1"/>
              <a:t>hookMethod</a:t>
            </a:r>
            <a:r>
              <a:rPr lang="en-US" sz="1200" dirty="0"/>
              <a:t>(</a:t>
            </a:r>
            <a:r>
              <a:rPr lang="en-US" sz="1200" dirty="0" err="1"/>
              <a:t>ClassLoader</a:t>
            </a:r>
            <a:r>
              <a:rPr lang="en-US" sz="1200" dirty="0"/>
              <a:t> </a:t>
            </a:r>
            <a:r>
              <a:rPr lang="en-US" sz="1200" dirty="0" err="1"/>
              <a:t>classLoader</a:t>
            </a:r>
            <a:r>
              <a:rPr lang="en-US" sz="1200" dirty="0"/>
              <a:t>) {	</a:t>
            </a:r>
            <a:endParaRPr lang="en-US" sz="1200" dirty="0" smtClean="0"/>
          </a:p>
          <a:p>
            <a:r>
              <a:rPr lang="en-US" sz="1200" dirty="0"/>
              <a:t>	</a:t>
            </a:r>
            <a:r>
              <a:rPr lang="en-US" sz="1200" dirty="0" smtClean="0"/>
              <a:t>try </a:t>
            </a:r>
            <a:r>
              <a:rPr lang="en-US" sz="1200" dirty="0"/>
              <a:t>{		</a:t>
            </a:r>
            <a:endParaRPr lang="en-US" sz="1200" dirty="0" smtClean="0"/>
          </a:p>
          <a:p>
            <a:r>
              <a:rPr lang="en-US" sz="1200" dirty="0"/>
              <a:t>	</a:t>
            </a:r>
            <a:r>
              <a:rPr lang="en-US" sz="1200" dirty="0" smtClean="0"/>
              <a:t>	</a:t>
            </a:r>
            <a:r>
              <a:rPr lang="en-US" sz="1200" dirty="0" err="1" smtClean="0"/>
              <a:t>XposedBridge.log</a:t>
            </a:r>
            <a:r>
              <a:rPr lang="en-US" sz="1200" dirty="0"/>
              <a:t>("now hook crypt...");		</a:t>
            </a:r>
            <a:endParaRPr lang="en-US" sz="1200" dirty="0" smtClean="0"/>
          </a:p>
          <a:p>
            <a:r>
              <a:rPr lang="en-US" sz="1200" dirty="0"/>
              <a:t>	</a:t>
            </a:r>
            <a:r>
              <a:rPr lang="en-US" sz="1200" dirty="0" smtClean="0"/>
              <a:t>	Class</a:t>
            </a:r>
            <a:r>
              <a:rPr lang="en-US" sz="1200" dirty="0"/>
              <a:t>&lt;?&gt; </a:t>
            </a:r>
            <a:r>
              <a:rPr lang="en-US" sz="1200" dirty="0" err="1"/>
              <a:t>clzAC</a:t>
            </a:r>
            <a:r>
              <a:rPr lang="en-US" sz="1200" dirty="0"/>
              <a:t> = </a:t>
            </a:r>
            <a:r>
              <a:rPr lang="en-US" sz="1200" dirty="0" err="1"/>
              <a:t>XposedHelpers.findClass</a:t>
            </a:r>
            <a:r>
              <a:rPr lang="en-US" sz="1200" dirty="0"/>
              <a:t>("</a:t>
            </a:r>
            <a:r>
              <a:rPr lang="en-US" sz="1200" dirty="0" err="1"/>
              <a:t>com.cxx.b.ac</a:t>
            </a:r>
            <a:r>
              <a:rPr lang="en-US" sz="1200" dirty="0"/>
              <a:t>", </a:t>
            </a:r>
            <a:r>
              <a:rPr lang="en-US" sz="1200" dirty="0" err="1"/>
              <a:t>classLoader</a:t>
            </a:r>
            <a:r>
              <a:rPr lang="en-US" sz="1200" dirty="0" smtClean="0"/>
              <a:t>);</a:t>
            </a:r>
          </a:p>
          <a:p>
            <a:r>
              <a:rPr lang="en-US" sz="1200" dirty="0"/>
              <a:t>		</a:t>
            </a:r>
            <a:r>
              <a:rPr lang="en-US" sz="1200" dirty="0" err="1"/>
              <a:t>XposedBridge.hookAllMethods</a:t>
            </a:r>
            <a:r>
              <a:rPr lang="en-US" sz="1200" dirty="0"/>
              <a:t>(</a:t>
            </a:r>
            <a:r>
              <a:rPr lang="en-US" sz="1200" dirty="0" err="1"/>
              <a:t>clzAC</a:t>
            </a:r>
            <a:r>
              <a:rPr lang="en-US" sz="1200" dirty="0"/>
              <a:t>, "h",  new HookedMD5Method());	</a:t>
            </a:r>
            <a:endParaRPr lang="en-US" sz="1200" dirty="0" smtClean="0"/>
          </a:p>
          <a:p>
            <a:r>
              <a:rPr lang="en-US" sz="1200" dirty="0"/>
              <a:t>	} catch (</a:t>
            </a:r>
            <a:r>
              <a:rPr lang="en-US" sz="1200" dirty="0" err="1"/>
              <a:t>Throwable</a:t>
            </a:r>
            <a:r>
              <a:rPr lang="en-US" sz="1200" dirty="0"/>
              <a:t> t) {			</a:t>
            </a:r>
            <a:endParaRPr lang="en-US" sz="1200" dirty="0" smtClean="0"/>
          </a:p>
          <a:p>
            <a:r>
              <a:rPr lang="en-US" sz="1200" dirty="0"/>
              <a:t>	</a:t>
            </a:r>
            <a:r>
              <a:rPr lang="en-US" sz="1200" dirty="0" smtClean="0"/>
              <a:t>	</a:t>
            </a:r>
            <a:r>
              <a:rPr lang="en-US" sz="1200" dirty="0" err="1" smtClean="0"/>
              <a:t>XposedBridge.log</a:t>
            </a:r>
            <a:r>
              <a:rPr lang="en-US" sz="1200" dirty="0" smtClean="0"/>
              <a:t>(t</a:t>
            </a:r>
            <a:r>
              <a:rPr lang="en-US" sz="1200" dirty="0"/>
              <a:t>);	</a:t>
            </a:r>
            <a:endParaRPr lang="en-US" sz="1200" dirty="0" smtClean="0"/>
          </a:p>
          <a:p>
            <a:r>
              <a:rPr lang="en-US" sz="1200" dirty="0"/>
              <a:t>	</a:t>
            </a:r>
            <a:r>
              <a:rPr lang="en-US" sz="1200" dirty="0" smtClean="0"/>
              <a:t>}</a:t>
            </a:r>
          </a:p>
          <a:p>
            <a:r>
              <a:rPr lang="en-US" sz="1200" dirty="0" smtClean="0"/>
              <a:t>}</a:t>
            </a:r>
          </a:p>
          <a:p>
            <a:r>
              <a:rPr lang="en-US" sz="1200" dirty="0" smtClean="0"/>
              <a:t>public </a:t>
            </a:r>
            <a:r>
              <a:rPr lang="en-US" sz="1200" dirty="0"/>
              <a:t>static class HookedMD5Method extends </a:t>
            </a:r>
            <a:r>
              <a:rPr lang="en-US" sz="1200" dirty="0" err="1"/>
              <a:t>XC_MethodHook</a:t>
            </a:r>
            <a:r>
              <a:rPr lang="en-US" sz="1200" dirty="0"/>
              <a:t> {	</a:t>
            </a:r>
            <a:endParaRPr lang="en-US" sz="1200" dirty="0" smtClean="0"/>
          </a:p>
          <a:p>
            <a:r>
              <a:rPr lang="en-US" sz="1200" dirty="0"/>
              <a:t>	</a:t>
            </a:r>
            <a:r>
              <a:rPr lang="en-US" sz="1200" dirty="0" smtClean="0"/>
              <a:t>@</a:t>
            </a:r>
            <a:r>
              <a:rPr lang="en-US" sz="1200" dirty="0"/>
              <a:t>Override	</a:t>
            </a:r>
            <a:endParaRPr lang="en-US" sz="1200" dirty="0" smtClean="0"/>
          </a:p>
          <a:p>
            <a:r>
              <a:rPr lang="en-US" sz="1200" dirty="0"/>
              <a:t>	</a:t>
            </a:r>
            <a:r>
              <a:rPr lang="en-US" sz="1200" dirty="0" smtClean="0"/>
              <a:t>protected </a:t>
            </a:r>
            <a:r>
              <a:rPr lang="en-US" sz="1200" dirty="0"/>
              <a:t>void </a:t>
            </a:r>
            <a:r>
              <a:rPr lang="en-US" sz="1200" dirty="0" err="1"/>
              <a:t>afterHookedMethod</a:t>
            </a:r>
            <a:r>
              <a:rPr lang="en-US" sz="1200" dirty="0"/>
              <a:t>(</a:t>
            </a:r>
            <a:r>
              <a:rPr lang="en-US" sz="1200" dirty="0" err="1"/>
              <a:t>MethodHookParam</a:t>
            </a:r>
            <a:r>
              <a:rPr lang="en-US" sz="1200" dirty="0"/>
              <a:t> </a:t>
            </a:r>
            <a:r>
              <a:rPr lang="en-US" sz="1200" dirty="0" err="1"/>
              <a:t>param</a:t>
            </a:r>
            <a:r>
              <a:rPr lang="en-US" sz="1200" dirty="0" smtClean="0"/>
              <a:t>) throws </a:t>
            </a:r>
            <a:r>
              <a:rPr lang="en-US" sz="1200" dirty="0" err="1"/>
              <a:t>Throwable</a:t>
            </a:r>
            <a:r>
              <a:rPr lang="en-US" sz="1200" dirty="0"/>
              <a:t> {		</a:t>
            </a:r>
            <a:endParaRPr lang="en-US" sz="1200" dirty="0" smtClean="0"/>
          </a:p>
          <a:p>
            <a:r>
              <a:rPr lang="en-US" sz="1200" dirty="0"/>
              <a:t>	</a:t>
            </a:r>
            <a:r>
              <a:rPr lang="en-US" sz="1200" dirty="0" smtClean="0"/>
              <a:t>	</a:t>
            </a:r>
            <a:r>
              <a:rPr lang="en-US" sz="1200" dirty="0" err="1" smtClean="0"/>
              <a:t>CommLog.e</a:t>
            </a:r>
            <a:r>
              <a:rPr lang="en-US" sz="1200" dirty="0" smtClean="0"/>
              <a:t>(TAG</a:t>
            </a:r>
            <a:r>
              <a:rPr lang="en-US" sz="1200" dirty="0"/>
              <a:t>, "after " + </a:t>
            </a:r>
            <a:r>
              <a:rPr lang="en-US" sz="1200" dirty="0" err="1"/>
              <a:t>param.method.getName</a:t>
            </a:r>
            <a:r>
              <a:rPr lang="en-US" sz="1200" dirty="0"/>
              <a:t>() + "...");		</a:t>
            </a:r>
            <a:endParaRPr lang="en-US" sz="1200" dirty="0" smtClean="0"/>
          </a:p>
          <a:p>
            <a:r>
              <a:rPr lang="en-US" sz="1200" dirty="0"/>
              <a:t>	</a:t>
            </a:r>
            <a:r>
              <a:rPr lang="en-US" sz="1200" dirty="0" smtClean="0"/>
              <a:t>	String </a:t>
            </a:r>
            <a:r>
              <a:rPr lang="en-US" sz="1200" dirty="0"/>
              <a:t>r0 = (String) </a:t>
            </a:r>
            <a:r>
              <a:rPr lang="en-US" sz="1200" dirty="0" err="1"/>
              <a:t>param.args</a:t>
            </a:r>
            <a:r>
              <a:rPr lang="en-US" sz="1200" dirty="0"/>
              <a:t>[0</a:t>
            </a:r>
            <a:r>
              <a:rPr lang="en-US" sz="1200" dirty="0" smtClean="0"/>
              <a:t>];</a:t>
            </a:r>
          </a:p>
          <a:p>
            <a:r>
              <a:rPr lang="en-US" sz="1200" dirty="0"/>
              <a:t>		String ret = (String) </a:t>
            </a:r>
            <a:r>
              <a:rPr lang="en-US" sz="1200" dirty="0" err="1"/>
              <a:t>param.getResult</a:t>
            </a:r>
            <a:r>
              <a:rPr lang="en-US" sz="1200" dirty="0"/>
              <a:t>();		</a:t>
            </a:r>
            <a:endParaRPr lang="en-US" sz="1200" dirty="0" smtClean="0"/>
          </a:p>
          <a:p>
            <a:r>
              <a:rPr lang="en-US" sz="1200" dirty="0"/>
              <a:t>	</a:t>
            </a:r>
            <a:r>
              <a:rPr lang="en-US" sz="1200" dirty="0" smtClean="0"/>
              <a:t>	String </a:t>
            </a:r>
            <a:r>
              <a:rPr lang="en-US" sz="1200" dirty="0"/>
              <a:t>pre = </a:t>
            </a:r>
            <a:r>
              <a:rPr lang="en-US" sz="1200" dirty="0" err="1"/>
              <a:t>param.method.getName</a:t>
            </a:r>
            <a:r>
              <a:rPr lang="en-US" sz="1200" dirty="0" smtClean="0"/>
              <a:t>();</a:t>
            </a:r>
          </a:p>
          <a:p>
            <a:r>
              <a:rPr lang="en-US" sz="1200" dirty="0"/>
              <a:t>		</a:t>
            </a:r>
            <a:r>
              <a:rPr lang="en-US" sz="1200" dirty="0" err="1"/>
              <a:t>CommLog.e</a:t>
            </a:r>
            <a:r>
              <a:rPr lang="en-US" sz="1200" dirty="0"/>
              <a:t>(TAG, pre + " data:" + r0</a:t>
            </a:r>
            <a:r>
              <a:rPr lang="en-US" sz="1200" dirty="0" smtClean="0"/>
              <a:t>);</a:t>
            </a:r>
          </a:p>
          <a:p>
            <a:r>
              <a:rPr lang="en-US" sz="1200" dirty="0"/>
              <a:t>		</a:t>
            </a:r>
            <a:r>
              <a:rPr lang="en-US" sz="1200" dirty="0" err="1"/>
              <a:t>CommLog.e</a:t>
            </a:r>
            <a:r>
              <a:rPr lang="en-US" sz="1200" dirty="0"/>
              <a:t>(TAG, pre + " ret:" + ret</a:t>
            </a:r>
            <a:r>
              <a:rPr lang="en-US" sz="1200" dirty="0" smtClean="0"/>
              <a:t>);</a:t>
            </a:r>
          </a:p>
          <a:p>
            <a:r>
              <a:rPr lang="en-US" sz="1200" dirty="0"/>
              <a:t>		</a:t>
            </a:r>
            <a:r>
              <a:rPr lang="en-US" sz="1200" dirty="0" err="1"/>
              <a:t>super.afterHookedMethod</a:t>
            </a:r>
            <a:r>
              <a:rPr lang="en-US" sz="1200" dirty="0"/>
              <a:t>(</a:t>
            </a:r>
            <a:r>
              <a:rPr lang="en-US" sz="1200" dirty="0" err="1"/>
              <a:t>param</a:t>
            </a:r>
            <a:r>
              <a:rPr lang="en-US" sz="1200" dirty="0"/>
              <a:t>);	</a:t>
            </a:r>
            <a:endParaRPr lang="en-US" sz="1200" dirty="0" smtClean="0"/>
          </a:p>
          <a:p>
            <a:r>
              <a:rPr lang="en-US" sz="1200" dirty="0"/>
              <a:t>	</a:t>
            </a:r>
            <a:r>
              <a:rPr lang="en-US" sz="1200" dirty="0" smtClean="0"/>
              <a:t>}</a:t>
            </a:r>
          </a:p>
          <a:p>
            <a:r>
              <a:rPr lang="en-US" sz="1200" dirty="0" smtClean="0"/>
              <a:t>}</a:t>
            </a:r>
            <a:endParaRPr lang="en-US" sz="1200" dirty="0"/>
          </a:p>
        </p:txBody>
      </p:sp>
      <p:sp>
        <p:nvSpPr>
          <p:cNvPr id="6" name="TextBox 5"/>
          <p:cNvSpPr txBox="1"/>
          <p:nvPr/>
        </p:nvSpPr>
        <p:spPr>
          <a:xfrm>
            <a:off x="4571999" y="1628800"/>
            <a:ext cx="4392489" cy="1169551"/>
          </a:xfrm>
          <a:prstGeom prst="rect">
            <a:avLst/>
          </a:prstGeom>
          <a:noFill/>
        </p:spPr>
        <p:txBody>
          <a:bodyPr wrap="square" rtlCol="0">
            <a:spAutoFit/>
          </a:bodyPr>
          <a:lstStyle/>
          <a:p>
            <a:r>
              <a:rPr lang="zh-CN" altLang="en-US" dirty="0" smtClean="0"/>
              <a:t>微信抢红包？</a:t>
            </a:r>
            <a:endParaRPr lang="en-US" altLang="zh-CN" dirty="0" smtClean="0"/>
          </a:p>
          <a:p>
            <a:endParaRPr lang="en-US" altLang="zh-CN" dirty="0" smtClean="0"/>
          </a:p>
          <a:p>
            <a:r>
              <a:rPr lang="zh-CN" altLang="en-US" dirty="0" smtClean="0"/>
              <a:t>聊天消息防撤回？</a:t>
            </a:r>
            <a:endParaRPr lang="en-US" altLang="zh-CN" dirty="0" smtClean="0"/>
          </a:p>
          <a:p>
            <a:r>
              <a:rPr lang="en-US" sz="1600" dirty="0"/>
              <a:t>https://</a:t>
            </a:r>
            <a:r>
              <a:rPr lang="en-US" sz="1600" dirty="0" err="1"/>
              <a:t>github.com</a:t>
            </a:r>
            <a:r>
              <a:rPr lang="en-US" sz="1600" dirty="0"/>
              <a:t>/</a:t>
            </a:r>
            <a:r>
              <a:rPr lang="en-US" sz="1600" dirty="0" err="1"/>
              <a:t>fkzhang</a:t>
            </a:r>
            <a:r>
              <a:rPr lang="en-US" sz="1600" dirty="0"/>
              <a:t>/</a:t>
            </a:r>
            <a:r>
              <a:rPr lang="en-US" sz="1600" dirty="0" err="1"/>
              <a:t>WechatUnrecalled</a:t>
            </a:r>
            <a:endParaRPr lang="en-US" sz="1600" dirty="0"/>
          </a:p>
        </p:txBody>
      </p:sp>
    </p:spTree>
    <p:extLst>
      <p:ext uri="{BB962C8B-B14F-4D97-AF65-F5344CB8AC3E}">
        <p14:creationId xmlns:p14="http://schemas.microsoft.com/office/powerpoint/2010/main" val="15579324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框架</a:t>
            </a:r>
            <a:endParaRPr lang="en-US" altLang="zh-CN" sz="2400" dirty="0">
              <a:solidFill>
                <a:schemeClr val="accent3"/>
              </a:solidFill>
            </a:endParaRPr>
          </a:p>
        </p:txBody>
      </p:sp>
      <p:sp>
        <p:nvSpPr>
          <p:cNvPr id="7" name="Shape 138"/>
          <p:cNvSpPr/>
          <p:nvPr/>
        </p:nvSpPr>
        <p:spPr>
          <a:xfrm>
            <a:off x="916784" y="1196752"/>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755576" y="1196752"/>
            <a:ext cx="7416824" cy="369332"/>
          </a:xfrm>
          <a:prstGeom prst="rect">
            <a:avLst/>
          </a:prstGeom>
        </p:spPr>
        <p:txBody>
          <a:bodyPr wrap="square">
            <a:spAutoFit/>
          </a:bodyPr>
          <a:lstStyle/>
          <a:p>
            <a:r>
              <a:rPr lang="en-US" altLang="zh-CN" dirty="0" err="1" smtClean="0"/>
              <a:t>Xposed</a:t>
            </a:r>
            <a:r>
              <a:rPr lang="en-US" altLang="zh-CN" dirty="0"/>
              <a:t> </a:t>
            </a:r>
            <a:r>
              <a:rPr lang="en-US" altLang="zh-CN" dirty="0">
                <a:hlinkClick r:id="rId2"/>
              </a:rPr>
              <a:t>https://</a:t>
            </a:r>
            <a:r>
              <a:rPr lang="en-US" altLang="zh-CN" dirty="0" smtClean="0">
                <a:hlinkClick r:id="rId2"/>
              </a:rPr>
              <a:t>github.com/rovo89/Xposed</a:t>
            </a:r>
            <a:endParaRPr lang="en-US" altLang="zh-CN" dirty="0" smtClean="0"/>
          </a:p>
        </p:txBody>
      </p:sp>
      <p:sp>
        <p:nvSpPr>
          <p:cNvPr id="5" name="TextBox 4"/>
          <p:cNvSpPr txBox="1"/>
          <p:nvPr/>
        </p:nvSpPr>
        <p:spPr>
          <a:xfrm>
            <a:off x="952901" y="1628800"/>
            <a:ext cx="3518912" cy="923330"/>
          </a:xfrm>
          <a:prstGeom prst="rect">
            <a:avLst/>
          </a:prstGeom>
          <a:noFill/>
        </p:spPr>
        <p:txBody>
          <a:bodyPr wrap="none" rtlCol="0">
            <a:spAutoFit/>
          </a:bodyPr>
          <a:lstStyle/>
          <a:p>
            <a:r>
              <a:rPr lang="zh-CN" altLang="en-US" dirty="0" smtClean="0"/>
              <a:t>最为强大的安卓</a:t>
            </a:r>
            <a:r>
              <a:rPr lang="en-US" altLang="zh-CN" dirty="0" smtClean="0"/>
              <a:t>Java</a:t>
            </a:r>
            <a:r>
              <a:rPr lang="zh-CN" altLang="en-US" dirty="0" smtClean="0"/>
              <a:t>层</a:t>
            </a:r>
            <a:r>
              <a:rPr lang="en-US" altLang="zh-CN" dirty="0" smtClean="0"/>
              <a:t>Hook</a:t>
            </a:r>
            <a:r>
              <a:rPr lang="zh-CN" altLang="en-US" dirty="0" smtClean="0"/>
              <a:t>框架</a:t>
            </a:r>
            <a:endParaRPr lang="en-US" altLang="zh-CN" dirty="0" smtClean="0"/>
          </a:p>
          <a:p>
            <a:endParaRPr lang="en-US" dirty="0" smtClean="0"/>
          </a:p>
          <a:p>
            <a:r>
              <a:rPr lang="en-US" altLang="zh-CN" dirty="0" smtClean="0"/>
              <a:t>2.</a:t>
            </a:r>
            <a:r>
              <a:rPr lang="zh-CN" altLang="en-US" dirty="0" smtClean="0"/>
              <a:t>系统方法</a:t>
            </a:r>
            <a:r>
              <a:rPr lang="en-US" altLang="zh-CN" dirty="0" smtClean="0"/>
              <a:t>Hook</a:t>
            </a:r>
          </a:p>
        </p:txBody>
      </p:sp>
      <p:pic>
        <p:nvPicPr>
          <p:cNvPr id="6" name="Picture 5"/>
          <p:cNvPicPr>
            <a:picLocks noChangeAspect="1"/>
          </p:cNvPicPr>
          <p:nvPr/>
        </p:nvPicPr>
        <p:blipFill>
          <a:blip r:embed="rId3"/>
          <a:stretch>
            <a:fillRect/>
          </a:stretch>
        </p:blipFill>
        <p:spPr>
          <a:xfrm>
            <a:off x="1441754" y="2780928"/>
            <a:ext cx="5508104" cy="3348506"/>
          </a:xfrm>
          <a:prstGeom prst="rect">
            <a:avLst/>
          </a:prstGeom>
        </p:spPr>
      </p:pic>
      <p:sp>
        <p:nvSpPr>
          <p:cNvPr id="8" name="TextBox 7"/>
          <p:cNvSpPr txBox="1"/>
          <p:nvPr/>
        </p:nvSpPr>
        <p:spPr>
          <a:xfrm>
            <a:off x="3851920" y="1984194"/>
            <a:ext cx="4916731" cy="646331"/>
          </a:xfrm>
          <a:prstGeom prst="rect">
            <a:avLst/>
          </a:prstGeom>
          <a:noFill/>
        </p:spPr>
        <p:txBody>
          <a:bodyPr wrap="none" rtlCol="0">
            <a:spAutoFit/>
          </a:bodyPr>
          <a:lstStyle/>
          <a:p>
            <a:r>
              <a:rPr lang="en-US" dirty="0" smtClean="0">
                <a:hlinkClick r:id="rId4"/>
              </a:rPr>
              <a:t>https</a:t>
            </a:r>
            <a:r>
              <a:rPr lang="en-US" dirty="0">
                <a:hlinkClick r:id="rId4"/>
              </a:rPr>
              <a:t>://</a:t>
            </a:r>
            <a:r>
              <a:rPr lang="en-US" dirty="0" smtClean="0">
                <a:hlinkClick r:id="rId4"/>
              </a:rPr>
              <a:t>github.com/AndroidKnife/XposedDebug</a:t>
            </a:r>
            <a:endParaRPr lang="en-US" dirty="0" smtClean="0"/>
          </a:p>
          <a:p>
            <a:r>
              <a:rPr lang="en-US" dirty="0">
                <a:hlinkClick r:id="rId5"/>
              </a:rPr>
              <a:t>https://</a:t>
            </a:r>
            <a:r>
              <a:rPr lang="en-US" dirty="0" smtClean="0">
                <a:hlinkClick r:id="rId5"/>
              </a:rPr>
              <a:t>github.com/rovo89/XposedInstaller</a:t>
            </a:r>
            <a:endParaRPr lang="en-US" dirty="0" smtClean="0"/>
          </a:p>
        </p:txBody>
      </p:sp>
    </p:spTree>
    <p:extLst>
      <p:ext uri="{BB962C8B-B14F-4D97-AF65-F5344CB8AC3E}">
        <p14:creationId xmlns:p14="http://schemas.microsoft.com/office/powerpoint/2010/main" val="657389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什么是</a:t>
            </a:r>
            <a:r>
              <a:rPr lang="zh-CN" altLang="en-US" sz="2400" dirty="0" smtClean="0">
                <a:solidFill>
                  <a:schemeClr val="accent3"/>
                </a:solidFill>
              </a:rPr>
              <a:t>逆向工程</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755576" y="1552831"/>
            <a:ext cx="7416824" cy="369332"/>
          </a:xfrm>
          <a:prstGeom prst="rect">
            <a:avLst/>
          </a:prstGeom>
        </p:spPr>
        <p:txBody>
          <a:bodyPr wrap="square">
            <a:spAutoFit/>
          </a:bodyPr>
          <a:lstStyle/>
          <a:p>
            <a:r>
              <a:rPr lang="zh-CN" altLang="en-US" dirty="0" smtClean="0"/>
              <a:t>来自维基百科的定义：</a:t>
            </a:r>
            <a:r>
              <a:rPr lang="en-US" dirty="0" smtClean="0"/>
              <a:t>https</a:t>
            </a:r>
            <a:r>
              <a:rPr lang="en-US" dirty="0"/>
              <a:t>://</a:t>
            </a:r>
            <a:r>
              <a:rPr lang="en-US" dirty="0" smtClean="0"/>
              <a:t>zh.wikipedia.org/zh-hans</a:t>
            </a:r>
            <a:r>
              <a:rPr lang="en-US" altLang="zh-CN" dirty="0" smtClean="0"/>
              <a:t>/</a:t>
            </a:r>
            <a:r>
              <a:rPr lang="zh-CN" altLang="en-US" dirty="0" smtClean="0"/>
              <a:t>逆向工程</a:t>
            </a:r>
            <a:endParaRPr lang="en-US" dirty="0"/>
          </a:p>
        </p:txBody>
      </p:sp>
      <p:sp>
        <p:nvSpPr>
          <p:cNvPr id="5" name="Rectangle 4"/>
          <p:cNvSpPr/>
          <p:nvPr/>
        </p:nvSpPr>
        <p:spPr>
          <a:xfrm>
            <a:off x="916784" y="2132856"/>
            <a:ext cx="7111600" cy="2585323"/>
          </a:xfrm>
          <a:prstGeom prst="rect">
            <a:avLst/>
          </a:prstGeom>
        </p:spPr>
        <p:txBody>
          <a:bodyPr wrap="square">
            <a:spAutoFit/>
          </a:bodyPr>
          <a:lstStyle/>
          <a:p>
            <a:r>
              <a:rPr lang="en-US" dirty="0"/>
              <a:t>逆向工程（又称反向工程），是一种技术过程，即对一项目标产品进行逆向分析及研究，从而演绎并得出该产品的处理流程、组织结构、功能性能规格等设计要素，以制作出功能相近，但又不完全一样的产品。逆向工程源于商业及军事领域中的硬件分析。其主要目的是，在不能轻易获得必要的生产信息下，直接从成品的分析，推导出产品的设计原理。逆向工程可能会被误认为是对知识产权的严重侵害，但是在实际应用上，反而可能会保护知识产权所有者。例如在集成电路领域，如果怀疑某公司侵犯知识产权，</a:t>
            </a:r>
            <a:r>
              <a:rPr lang="en-US" dirty="0" smtClean="0"/>
              <a:t>可以用逆向工程技术来寻找证据</a:t>
            </a:r>
            <a:r>
              <a:rPr lang="zh-CN" altLang="en-US" dirty="0" smtClean="0"/>
              <a:t>。</a:t>
            </a:r>
            <a:endParaRPr lang="en-US" dirty="0"/>
          </a:p>
        </p:txBody>
      </p:sp>
      <p:sp>
        <p:nvSpPr>
          <p:cNvPr id="6" name="Rectangle 5"/>
          <p:cNvSpPr/>
          <p:nvPr/>
        </p:nvSpPr>
        <p:spPr>
          <a:xfrm>
            <a:off x="899592" y="4953942"/>
            <a:ext cx="6887448" cy="646331"/>
          </a:xfrm>
          <a:prstGeom prst="rect">
            <a:avLst/>
          </a:prstGeom>
        </p:spPr>
        <p:txBody>
          <a:bodyPr wrap="square">
            <a:spAutoFit/>
          </a:bodyPr>
          <a:lstStyle/>
          <a:p>
            <a:r>
              <a:rPr lang="en-US" dirty="0"/>
              <a:t>对最终程序的二进制代码所进行的逆向工程被称为“代码反向工程”，</a:t>
            </a:r>
            <a:r>
              <a:rPr lang="en-US" dirty="0" err="1"/>
              <a:t>或简称RCE（Reverse</a:t>
            </a:r>
            <a:r>
              <a:rPr lang="en-US" dirty="0"/>
              <a:t> Code Engineering）。</a:t>
            </a:r>
          </a:p>
        </p:txBody>
      </p:sp>
    </p:spTree>
    <p:extLst>
      <p:ext uri="{BB962C8B-B14F-4D97-AF65-F5344CB8AC3E}">
        <p14:creationId xmlns:p14="http://schemas.microsoft.com/office/powerpoint/2010/main" val="2124858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框架</a:t>
            </a:r>
            <a:endParaRPr lang="en-US" altLang="zh-CN" sz="2400" dirty="0">
              <a:solidFill>
                <a:schemeClr val="accent3"/>
              </a:solidFill>
            </a:endParaRPr>
          </a:p>
        </p:txBody>
      </p:sp>
      <p:sp>
        <p:nvSpPr>
          <p:cNvPr id="7" name="Shape 138"/>
          <p:cNvSpPr/>
          <p:nvPr/>
        </p:nvSpPr>
        <p:spPr>
          <a:xfrm>
            <a:off x="916784" y="1196752"/>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755576" y="1196752"/>
            <a:ext cx="7416824" cy="369332"/>
          </a:xfrm>
          <a:prstGeom prst="rect">
            <a:avLst/>
          </a:prstGeom>
        </p:spPr>
        <p:txBody>
          <a:bodyPr wrap="square">
            <a:spAutoFit/>
          </a:bodyPr>
          <a:lstStyle/>
          <a:p>
            <a:r>
              <a:rPr lang="en-US" altLang="zh-CN" dirty="0" err="1" smtClean="0"/>
              <a:t>Xposed</a:t>
            </a:r>
            <a:r>
              <a:rPr lang="en-US" altLang="zh-CN" dirty="0"/>
              <a:t> </a:t>
            </a:r>
            <a:r>
              <a:rPr lang="en-US" altLang="zh-CN" dirty="0">
                <a:hlinkClick r:id="rId2"/>
              </a:rPr>
              <a:t>https://</a:t>
            </a:r>
            <a:r>
              <a:rPr lang="en-US" altLang="zh-CN" dirty="0" smtClean="0">
                <a:hlinkClick r:id="rId2"/>
              </a:rPr>
              <a:t>github.com/rovo89/Xposed</a:t>
            </a:r>
            <a:endParaRPr lang="en-US" altLang="zh-CN" dirty="0" smtClean="0"/>
          </a:p>
        </p:txBody>
      </p:sp>
      <p:sp>
        <p:nvSpPr>
          <p:cNvPr id="5" name="TextBox 4"/>
          <p:cNvSpPr txBox="1"/>
          <p:nvPr/>
        </p:nvSpPr>
        <p:spPr>
          <a:xfrm>
            <a:off x="952901" y="1628800"/>
            <a:ext cx="3518912" cy="923330"/>
          </a:xfrm>
          <a:prstGeom prst="rect">
            <a:avLst/>
          </a:prstGeom>
          <a:noFill/>
        </p:spPr>
        <p:txBody>
          <a:bodyPr wrap="none" rtlCol="0">
            <a:spAutoFit/>
          </a:bodyPr>
          <a:lstStyle/>
          <a:p>
            <a:r>
              <a:rPr lang="zh-CN" altLang="en-US" dirty="0" smtClean="0"/>
              <a:t>最为强大的安卓</a:t>
            </a:r>
            <a:r>
              <a:rPr lang="en-US" altLang="zh-CN" dirty="0" smtClean="0"/>
              <a:t>Java</a:t>
            </a:r>
            <a:r>
              <a:rPr lang="zh-CN" altLang="en-US" dirty="0" smtClean="0"/>
              <a:t>层</a:t>
            </a:r>
            <a:r>
              <a:rPr lang="en-US" altLang="zh-CN" dirty="0" smtClean="0"/>
              <a:t>Hook</a:t>
            </a:r>
            <a:r>
              <a:rPr lang="zh-CN" altLang="en-US" dirty="0" smtClean="0"/>
              <a:t>框架</a:t>
            </a:r>
            <a:endParaRPr lang="en-US" altLang="zh-CN" dirty="0" smtClean="0"/>
          </a:p>
          <a:p>
            <a:endParaRPr lang="en-US" dirty="0" smtClean="0"/>
          </a:p>
          <a:p>
            <a:r>
              <a:rPr lang="en-US" altLang="zh-CN" dirty="0"/>
              <a:t>3</a:t>
            </a:r>
            <a:r>
              <a:rPr lang="en-US" altLang="zh-CN" dirty="0" smtClean="0"/>
              <a:t>.</a:t>
            </a:r>
            <a:r>
              <a:rPr lang="zh-CN" altLang="en-US" dirty="0"/>
              <a:t>系统资源</a:t>
            </a:r>
            <a:r>
              <a:rPr lang="zh-CN" altLang="en-US" dirty="0" smtClean="0"/>
              <a:t>修改</a:t>
            </a:r>
            <a:endParaRPr lang="en-US" altLang="zh-CN" dirty="0"/>
          </a:p>
        </p:txBody>
      </p:sp>
      <p:sp>
        <p:nvSpPr>
          <p:cNvPr id="8" name="TextBox 7"/>
          <p:cNvSpPr txBox="1"/>
          <p:nvPr/>
        </p:nvSpPr>
        <p:spPr>
          <a:xfrm>
            <a:off x="4544943" y="2123564"/>
            <a:ext cx="4275529" cy="369332"/>
          </a:xfrm>
          <a:prstGeom prst="rect">
            <a:avLst/>
          </a:prstGeom>
          <a:noFill/>
        </p:spPr>
        <p:txBody>
          <a:bodyPr wrap="none" rtlCol="0">
            <a:spAutoFit/>
          </a:bodyPr>
          <a:lstStyle/>
          <a:p>
            <a:r>
              <a:rPr lang="en-US" dirty="0">
                <a:hlinkClick r:id="rId3"/>
              </a:rPr>
              <a:t>http://</a:t>
            </a:r>
            <a:r>
              <a:rPr lang="en-US" dirty="0" smtClean="0">
                <a:hlinkClick r:id="rId3"/>
              </a:rPr>
              <a:t>repo.xposed.info/module-overview</a:t>
            </a:r>
            <a:endParaRPr lang="en-US" dirty="0" smtClean="0"/>
          </a:p>
        </p:txBody>
      </p:sp>
      <p:pic>
        <p:nvPicPr>
          <p:cNvPr id="9" name="Picture 8"/>
          <p:cNvPicPr>
            <a:picLocks noChangeAspect="1"/>
          </p:cNvPicPr>
          <p:nvPr/>
        </p:nvPicPr>
        <p:blipFill>
          <a:blip r:embed="rId4"/>
          <a:stretch>
            <a:fillRect/>
          </a:stretch>
        </p:blipFill>
        <p:spPr>
          <a:xfrm>
            <a:off x="1043608" y="2840576"/>
            <a:ext cx="6300192" cy="3324728"/>
          </a:xfrm>
          <a:prstGeom prst="rect">
            <a:avLst/>
          </a:prstGeom>
        </p:spPr>
      </p:pic>
    </p:spTree>
    <p:extLst>
      <p:ext uri="{BB962C8B-B14F-4D97-AF65-F5344CB8AC3E}">
        <p14:creationId xmlns:p14="http://schemas.microsoft.com/office/powerpoint/2010/main" val="1561966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框架</a:t>
            </a:r>
            <a:endParaRPr lang="en-US" altLang="zh-CN" sz="2400" dirty="0">
              <a:solidFill>
                <a:schemeClr val="accent3"/>
              </a:solidFill>
            </a:endParaRPr>
          </a:p>
        </p:txBody>
      </p:sp>
      <p:sp>
        <p:nvSpPr>
          <p:cNvPr id="7" name="Shape 138"/>
          <p:cNvSpPr/>
          <p:nvPr/>
        </p:nvSpPr>
        <p:spPr>
          <a:xfrm>
            <a:off x="916784" y="1196752"/>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755576" y="1196752"/>
            <a:ext cx="7416824" cy="369332"/>
          </a:xfrm>
          <a:prstGeom prst="rect">
            <a:avLst/>
          </a:prstGeom>
        </p:spPr>
        <p:txBody>
          <a:bodyPr wrap="square">
            <a:spAutoFit/>
          </a:bodyPr>
          <a:lstStyle/>
          <a:p>
            <a:r>
              <a:rPr lang="en-US" altLang="zh-CN" dirty="0" err="1" smtClean="0"/>
              <a:t>Xposed</a:t>
            </a:r>
            <a:r>
              <a:rPr lang="en-US" altLang="zh-CN" dirty="0"/>
              <a:t> </a:t>
            </a:r>
            <a:r>
              <a:rPr lang="en-US" altLang="zh-CN" dirty="0">
                <a:hlinkClick r:id="rId2"/>
              </a:rPr>
              <a:t>https://</a:t>
            </a:r>
            <a:r>
              <a:rPr lang="en-US" altLang="zh-CN" dirty="0" smtClean="0">
                <a:hlinkClick r:id="rId2"/>
              </a:rPr>
              <a:t>github.com/rovo89/Xposed</a:t>
            </a:r>
            <a:endParaRPr lang="en-US" altLang="zh-CN" dirty="0" smtClean="0"/>
          </a:p>
        </p:txBody>
      </p:sp>
      <p:sp>
        <p:nvSpPr>
          <p:cNvPr id="5" name="TextBox 4"/>
          <p:cNvSpPr txBox="1"/>
          <p:nvPr/>
        </p:nvSpPr>
        <p:spPr>
          <a:xfrm>
            <a:off x="952901" y="1628800"/>
            <a:ext cx="3518912" cy="923330"/>
          </a:xfrm>
          <a:prstGeom prst="rect">
            <a:avLst/>
          </a:prstGeom>
          <a:noFill/>
        </p:spPr>
        <p:txBody>
          <a:bodyPr wrap="none" rtlCol="0">
            <a:spAutoFit/>
          </a:bodyPr>
          <a:lstStyle/>
          <a:p>
            <a:r>
              <a:rPr lang="zh-CN" altLang="en-US" dirty="0" smtClean="0"/>
              <a:t>最为强大的安卓</a:t>
            </a:r>
            <a:r>
              <a:rPr lang="en-US" altLang="zh-CN" dirty="0" smtClean="0"/>
              <a:t>Java</a:t>
            </a:r>
            <a:r>
              <a:rPr lang="zh-CN" altLang="en-US" dirty="0" smtClean="0"/>
              <a:t>层</a:t>
            </a:r>
            <a:r>
              <a:rPr lang="en-US" altLang="zh-CN" dirty="0" smtClean="0"/>
              <a:t>Hook</a:t>
            </a:r>
            <a:r>
              <a:rPr lang="zh-CN" altLang="en-US" dirty="0" smtClean="0"/>
              <a:t>框架</a:t>
            </a:r>
            <a:endParaRPr lang="en-US" altLang="zh-CN" dirty="0" smtClean="0"/>
          </a:p>
          <a:p>
            <a:endParaRPr lang="en-US" dirty="0" smtClean="0"/>
          </a:p>
          <a:p>
            <a:r>
              <a:rPr lang="en-US" altLang="zh-CN" dirty="0" smtClean="0"/>
              <a:t>4.</a:t>
            </a:r>
            <a:r>
              <a:rPr lang="zh-CN" altLang="en-US" dirty="0" smtClean="0"/>
              <a:t>系统增强补丁</a:t>
            </a:r>
            <a:endParaRPr lang="en-US" altLang="zh-CN" dirty="0"/>
          </a:p>
        </p:txBody>
      </p:sp>
      <p:sp>
        <p:nvSpPr>
          <p:cNvPr id="2" name="Rectangle 1"/>
          <p:cNvSpPr/>
          <p:nvPr/>
        </p:nvSpPr>
        <p:spPr>
          <a:xfrm>
            <a:off x="1502088" y="2924944"/>
            <a:ext cx="6473247" cy="1200329"/>
          </a:xfrm>
          <a:prstGeom prst="rect">
            <a:avLst/>
          </a:prstGeom>
        </p:spPr>
        <p:txBody>
          <a:bodyPr wrap="none">
            <a:spAutoFit/>
          </a:bodyPr>
          <a:lstStyle/>
          <a:p>
            <a:r>
              <a:rPr lang="en-US" dirty="0">
                <a:solidFill>
                  <a:srgbClr val="333333"/>
                </a:solidFill>
                <a:latin typeface="Helvetica Neue" charset="0"/>
              </a:rPr>
              <a:t>App Settings: </a:t>
            </a:r>
            <a:r>
              <a:rPr lang="en-US" dirty="0">
                <a:solidFill>
                  <a:srgbClr val="333333"/>
                </a:solidFill>
                <a:latin typeface="Helvetica Neue" charset="0"/>
                <a:hlinkClick r:id="rId3"/>
              </a:rPr>
              <a:t>https://</a:t>
            </a:r>
            <a:r>
              <a:rPr lang="en-US" dirty="0" smtClean="0">
                <a:solidFill>
                  <a:srgbClr val="333333"/>
                </a:solidFill>
                <a:latin typeface="Helvetica Neue" charset="0"/>
                <a:hlinkClick r:id="rId3"/>
              </a:rPr>
              <a:t>github.com/rovo89/XposedAppSettings</a:t>
            </a:r>
            <a:endParaRPr lang="en-US" dirty="0" smtClean="0">
              <a:solidFill>
                <a:srgbClr val="333333"/>
              </a:solidFill>
              <a:latin typeface="Helvetica Neue" charset="0"/>
            </a:endParaRPr>
          </a:p>
          <a:p>
            <a:r>
              <a:rPr lang="en-US" dirty="0" err="1">
                <a:solidFill>
                  <a:srgbClr val="333333"/>
                </a:solidFill>
                <a:latin typeface="Helvetica Neue" charset="0"/>
              </a:rPr>
              <a:t>Xprivacy</a:t>
            </a:r>
            <a:r>
              <a:rPr lang="en-US" dirty="0">
                <a:solidFill>
                  <a:srgbClr val="333333"/>
                </a:solidFill>
                <a:latin typeface="Helvetica Neue" charset="0"/>
              </a:rPr>
              <a:t>: </a:t>
            </a:r>
            <a:r>
              <a:rPr lang="en-US" dirty="0">
                <a:solidFill>
                  <a:srgbClr val="333333"/>
                </a:solidFill>
                <a:latin typeface="Helvetica Neue" charset="0"/>
                <a:hlinkClick r:id="rId4"/>
              </a:rPr>
              <a:t>https://</a:t>
            </a:r>
            <a:r>
              <a:rPr lang="en-US" dirty="0" smtClean="0">
                <a:solidFill>
                  <a:srgbClr val="333333"/>
                </a:solidFill>
                <a:latin typeface="Helvetica Neue" charset="0"/>
                <a:hlinkClick r:id="rId4"/>
              </a:rPr>
              <a:t>github.com/M66B/XPrivacy</a:t>
            </a:r>
            <a:endParaRPr lang="en-US" dirty="0" smtClean="0">
              <a:solidFill>
                <a:srgbClr val="333333"/>
              </a:solidFill>
              <a:latin typeface="Helvetica Neue" charset="0"/>
            </a:endParaRPr>
          </a:p>
          <a:p>
            <a:r>
              <a:rPr lang="en-US" dirty="0" err="1" smtClean="0">
                <a:solidFill>
                  <a:srgbClr val="333333"/>
                </a:solidFill>
                <a:latin typeface="Helvetica Neue" charset="0"/>
              </a:rPr>
              <a:t>NekoSMS</a:t>
            </a:r>
            <a:r>
              <a:rPr lang="en-US" dirty="0">
                <a:solidFill>
                  <a:srgbClr val="333333"/>
                </a:solidFill>
                <a:latin typeface="Helvetica Neue" charset="0"/>
              </a:rPr>
              <a:t> </a:t>
            </a:r>
            <a:r>
              <a:rPr lang="en-US" dirty="0">
                <a:solidFill>
                  <a:srgbClr val="333333"/>
                </a:solidFill>
                <a:latin typeface="Helvetica Neue" charset="0"/>
                <a:hlinkClick r:id="rId5"/>
              </a:rPr>
              <a:t>https://</a:t>
            </a:r>
            <a:r>
              <a:rPr lang="en-US" dirty="0" smtClean="0">
                <a:solidFill>
                  <a:srgbClr val="333333"/>
                </a:solidFill>
                <a:latin typeface="Helvetica Neue" charset="0"/>
                <a:hlinkClick r:id="rId5"/>
              </a:rPr>
              <a:t>github.com/apsun/NekoSMS</a:t>
            </a:r>
            <a:endParaRPr lang="en-US" dirty="0" smtClean="0">
              <a:solidFill>
                <a:srgbClr val="333333"/>
              </a:solidFill>
              <a:latin typeface="Helvetica Neue" charset="0"/>
            </a:endParaRPr>
          </a:p>
          <a:p>
            <a:r>
              <a:rPr lang="is-IS" dirty="0" smtClean="0"/>
              <a:t>…...</a:t>
            </a:r>
            <a:endParaRPr lang="en-US" dirty="0"/>
          </a:p>
        </p:txBody>
      </p:sp>
    </p:spTree>
    <p:extLst>
      <p:ext uri="{BB962C8B-B14F-4D97-AF65-F5344CB8AC3E}">
        <p14:creationId xmlns:p14="http://schemas.microsoft.com/office/powerpoint/2010/main" val="140168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框架</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95536" y="1124744"/>
            <a:ext cx="7416824" cy="400110"/>
          </a:xfrm>
          <a:prstGeom prst="rect">
            <a:avLst/>
          </a:prstGeom>
        </p:spPr>
        <p:txBody>
          <a:bodyPr wrap="square">
            <a:spAutoFit/>
          </a:bodyPr>
          <a:lstStyle/>
          <a:p>
            <a:r>
              <a:rPr lang="en-US" altLang="zh-CN" sz="2000" dirty="0" err="1"/>
              <a:t>a</a:t>
            </a:r>
            <a:r>
              <a:rPr lang="en-US" altLang="zh-CN" sz="2000" dirty="0" err="1" smtClean="0"/>
              <a:t>dbi</a:t>
            </a:r>
            <a:r>
              <a:rPr lang="en-US" altLang="zh-CN" sz="2000" dirty="0"/>
              <a:t> </a:t>
            </a:r>
            <a:r>
              <a:rPr lang="en-US" altLang="zh-CN" sz="2000" dirty="0">
                <a:hlinkClick r:id="rId2"/>
              </a:rPr>
              <a:t>https://</a:t>
            </a:r>
            <a:r>
              <a:rPr lang="en-US" altLang="zh-CN" sz="2000" dirty="0" smtClean="0">
                <a:hlinkClick r:id="rId2"/>
              </a:rPr>
              <a:t>github.com/crmulliner/adbi</a:t>
            </a:r>
            <a:endParaRPr lang="en-US" altLang="zh-CN" sz="2000" dirty="0" smtClean="0"/>
          </a:p>
        </p:txBody>
      </p:sp>
      <p:pic>
        <p:nvPicPr>
          <p:cNvPr id="6" name="Picture 5"/>
          <p:cNvPicPr>
            <a:picLocks noChangeAspect="1"/>
          </p:cNvPicPr>
          <p:nvPr/>
        </p:nvPicPr>
        <p:blipFill>
          <a:blip r:embed="rId3"/>
          <a:stretch>
            <a:fillRect/>
          </a:stretch>
        </p:blipFill>
        <p:spPr>
          <a:xfrm>
            <a:off x="539552" y="2204864"/>
            <a:ext cx="8208912" cy="2959153"/>
          </a:xfrm>
          <a:prstGeom prst="rect">
            <a:avLst/>
          </a:prstGeom>
        </p:spPr>
      </p:pic>
      <p:sp>
        <p:nvSpPr>
          <p:cNvPr id="9" name="TextBox 8"/>
          <p:cNvSpPr txBox="1"/>
          <p:nvPr/>
        </p:nvSpPr>
        <p:spPr>
          <a:xfrm>
            <a:off x="395536" y="1560753"/>
            <a:ext cx="6024406" cy="400110"/>
          </a:xfrm>
          <a:prstGeom prst="rect">
            <a:avLst/>
          </a:prstGeom>
          <a:noFill/>
        </p:spPr>
        <p:txBody>
          <a:bodyPr wrap="none" rtlCol="0">
            <a:spAutoFit/>
          </a:bodyPr>
          <a:lstStyle/>
          <a:p>
            <a:r>
              <a:rPr lang="zh-CN" altLang="en-US" sz="2000" dirty="0" smtClean="0"/>
              <a:t>鹰眼  </a:t>
            </a:r>
            <a:r>
              <a:rPr lang="en-US" sz="2000" dirty="0" smtClean="0">
                <a:hlinkClick r:id="rId4"/>
              </a:rPr>
              <a:t>https</a:t>
            </a:r>
            <a:r>
              <a:rPr lang="en-US" sz="2000" dirty="0">
                <a:hlinkClick r:id="rId4"/>
              </a:rPr>
              <a:t>://</a:t>
            </a:r>
            <a:r>
              <a:rPr lang="en-US" sz="2000" dirty="0" smtClean="0">
                <a:hlinkClick r:id="rId4"/>
              </a:rPr>
              <a:t>github.com/MindMac/AndroidEagleEye</a:t>
            </a:r>
            <a:endParaRPr lang="en-US" sz="2000" dirty="0" smtClean="0"/>
          </a:p>
        </p:txBody>
      </p:sp>
    </p:spTree>
    <p:extLst>
      <p:ext uri="{BB962C8B-B14F-4D97-AF65-F5344CB8AC3E}">
        <p14:creationId xmlns:p14="http://schemas.microsoft.com/office/powerpoint/2010/main" val="2255832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框架</a:t>
            </a:r>
            <a:endParaRPr lang="en-US" altLang="zh-CN" sz="2400" dirty="0">
              <a:solidFill>
                <a:schemeClr val="accent3"/>
              </a:solidFill>
            </a:endParaRPr>
          </a:p>
        </p:txBody>
      </p:sp>
      <p:sp>
        <p:nvSpPr>
          <p:cNvPr id="3" name="Rectangle 2"/>
          <p:cNvSpPr/>
          <p:nvPr/>
        </p:nvSpPr>
        <p:spPr>
          <a:xfrm>
            <a:off x="327264" y="1125458"/>
            <a:ext cx="5396864" cy="461665"/>
          </a:xfrm>
          <a:prstGeom prst="rect">
            <a:avLst/>
          </a:prstGeom>
        </p:spPr>
        <p:txBody>
          <a:bodyPr wrap="square">
            <a:spAutoFit/>
          </a:bodyPr>
          <a:lstStyle/>
          <a:p>
            <a:r>
              <a:rPr lang="en-US" altLang="zh-CN" sz="2400" smtClean="0"/>
              <a:t>Frida </a:t>
            </a:r>
            <a:r>
              <a:rPr lang="en-US" altLang="zh-CN" sz="2400" smtClean="0">
                <a:hlinkClick r:id="rId2"/>
              </a:rPr>
              <a:t>https</a:t>
            </a:r>
            <a:r>
              <a:rPr lang="en-US" altLang="zh-CN" sz="2400">
                <a:hlinkClick r:id="rId2"/>
              </a:rPr>
              <a:t>://</a:t>
            </a:r>
            <a:r>
              <a:rPr lang="en-US" altLang="zh-CN" sz="2400" smtClean="0">
                <a:hlinkClick r:id="rId2"/>
              </a:rPr>
              <a:t>github.com/frida/frida</a:t>
            </a:r>
            <a:endParaRPr lang="en-US" altLang="zh-CN" sz="2400" smtClean="0"/>
          </a:p>
        </p:txBody>
      </p:sp>
      <p:pic>
        <p:nvPicPr>
          <p:cNvPr id="2" name="Picture 1"/>
          <p:cNvPicPr>
            <a:picLocks noChangeAspect="1"/>
          </p:cNvPicPr>
          <p:nvPr/>
        </p:nvPicPr>
        <p:blipFill>
          <a:blip r:embed="rId3"/>
          <a:stretch>
            <a:fillRect/>
          </a:stretch>
        </p:blipFill>
        <p:spPr>
          <a:xfrm>
            <a:off x="467544" y="2515800"/>
            <a:ext cx="4057863" cy="1651670"/>
          </a:xfrm>
          <a:prstGeom prst="rect">
            <a:avLst/>
          </a:prstGeom>
        </p:spPr>
      </p:pic>
      <p:sp>
        <p:nvSpPr>
          <p:cNvPr id="5" name="TextBox 4"/>
          <p:cNvSpPr txBox="1"/>
          <p:nvPr/>
        </p:nvSpPr>
        <p:spPr>
          <a:xfrm>
            <a:off x="622570" y="2060848"/>
            <a:ext cx="3057247" cy="369332"/>
          </a:xfrm>
          <a:prstGeom prst="rect">
            <a:avLst/>
          </a:prstGeom>
          <a:noFill/>
        </p:spPr>
        <p:txBody>
          <a:bodyPr wrap="none" rtlCol="0">
            <a:spAutoFit/>
          </a:bodyPr>
          <a:lstStyle/>
          <a:p>
            <a:r>
              <a:rPr lang="en-US" smtClean="0"/>
              <a:t>Hook Native</a:t>
            </a:r>
            <a:r>
              <a:rPr lang="zh-CN" altLang="en-US" smtClean="0"/>
              <a:t>，打印调用参数</a:t>
            </a:r>
            <a:endParaRPr lang="en-US"/>
          </a:p>
        </p:txBody>
      </p:sp>
      <p:sp>
        <p:nvSpPr>
          <p:cNvPr id="11" name="TextBox 10"/>
          <p:cNvSpPr txBox="1"/>
          <p:nvPr/>
        </p:nvSpPr>
        <p:spPr>
          <a:xfrm>
            <a:off x="5087066" y="2060848"/>
            <a:ext cx="1338828" cy="369332"/>
          </a:xfrm>
          <a:prstGeom prst="rect">
            <a:avLst/>
          </a:prstGeom>
          <a:noFill/>
        </p:spPr>
        <p:txBody>
          <a:bodyPr wrap="none" rtlCol="0">
            <a:spAutoFit/>
          </a:bodyPr>
          <a:lstStyle/>
          <a:p>
            <a:r>
              <a:rPr lang="en-US" smtClean="0"/>
              <a:t>Hook Java:</a:t>
            </a:r>
            <a:endParaRPr lang="en-US"/>
          </a:p>
        </p:txBody>
      </p:sp>
      <p:pic>
        <p:nvPicPr>
          <p:cNvPr id="8" name="Picture 7"/>
          <p:cNvPicPr>
            <a:picLocks noChangeAspect="1"/>
          </p:cNvPicPr>
          <p:nvPr/>
        </p:nvPicPr>
        <p:blipFill>
          <a:blip r:embed="rId4"/>
          <a:stretch>
            <a:fillRect/>
          </a:stretch>
        </p:blipFill>
        <p:spPr>
          <a:xfrm>
            <a:off x="4788024" y="2509387"/>
            <a:ext cx="4160680" cy="2913580"/>
          </a:xfrm>
          <a:prstGeom prst="rect">
            <a:avLst/>
          </a:prstGeom>
        </p:spPr>
      </p:pic>
    </p:spTree>
    <p:extLst>
      <p:ext uri="{BB962C8B-B14F-4D97-AF65-F5344CB8AC3E}">
        <p14:creationId xmlns:p14="http://schemas.microsoft.com/office/powerpoint/2010/main" val="3571364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solidFill>
                  <a:schemeClr val="bg1"/>
                </a:solidFill>
              </a:rPr>
              <a:t>加解密基础</a:t>
            </a:r>
            <a:endParaRPr lang="en-US" altLang="zh-CN" dirty="0" smtClean="0">
              <a:solidFill>
                <a:schemeClr val="bg1"/>
              </a:solidFill>
            </a:endParaRPr>
          </a:p>
        </p:txBody>
      </p:sp>
      <p:sp>
        <p:nvSpPr>
          <p:cNvPr id="8" name="Shape 134"/>
          <p:cNvSpPr/>
          <p:nvPr/>
        </p:nvSpPr>
        <p:spPr>
          <a:xfrm>
            <a:off x="827584" y="2132856"/>
            <a:ext cx="6744695" cy="2585319"/>
          </a:xfrm>
          <a:prstGeom prst="rect">
            <a:avLst/>
          </a:prstGeom>
          <a:ln w="12700">
            <a:miter lim="400000"/>
          </a:ln>
        </p:spPr>
        <p:txBody>
          <a:bodyPr lIns="45718" tIns="45718" rIns="45718" bIns="45718">
            <a:spAutoFit/>
          </a:bodyPr>
          <a:lstStyle/>
          <a:p>
            <a:r>
              <a:rPr lang="en-US" altLang="zh-CN" dirty="0" smtClean="0">
                <a:solidFill>
                  <a:schemeClr val="accent3"/>
                </a:solidFill>
              </a:rPr>
              <a:t>1.</a:t>
            </a:r>
            <a:r>
              <a:rPr lang="zh-CN" altLang="en-US" dirty="0" smtClean="0">
                <a:solidFill>
                  <a:schemeClr val="accent3"/>
                </a:solidFill>
              </a:rPr>
              <a:t>安卓中的</a:t>
            </a:r>
            <a:r>
              <a:rPr lang="en-US" altLang="zh-CN" dirty="0" smtClean="0">
                <a:solidFill>
                  <a:schemeClr val="accent3"/>
                </a:solidFill>
              </a:rPr>
              <a:t>JCA</a:t>
            </a:r>
            <a:r>
              <a:rPr lang="zh-CN" altLang="en-US" dirty="0" smtClean="0">
                <a:solidFill>
                  <a:schemeClr val="accent3"/>
                </a:solidFill>
              </a:rPr>
              <a:t>与</a:t>
            </a:r>
            <a:r>
              <a:rPr lang="en-US" altLang="zh-CN" dirty="0" smtClean="0">
                <a:solidFill>
                  <a:schemeClr val="accent3"/>
                </a:solidFill>
              </a:rPr>
              <a:t>JSSE</a:t>
            </a:r>
          </a:p>
          <a:p>
            <a:endParaRPr lang="en-US" altLang="zh-CN" dirty="0">
              <a:solidFill>
                <a:schemeClr val="accent3"/>
              </a:solidFill>
            </a:endParaRPr>
          </a:p>
          <a:p>
            <a:r>
              <a:rPr lang="en-US" altLang="zh-CN" dirty="0" smtClean="0">
                <a:solidFill>
                  <a:schemeClr val="accent3"/>
                </a:solidFill>
              </a:rPr>
              <a:t>2.</a:t>
            </a:r>
            <a:r>
              <a:rPr lang="zh-CN" altLang="en-US" dirty="0" smtClean="0">
                <a:solidFill>
                  <a:schemeClr val="accent3"/>
                </a:solidFill>
              </a:rPr>
              <a:t>对称加密</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3.</a:t>
            </a:r>
            <a:r>
              <a:rPr lang="zh-CN" altLang="en-US" dirty="0" smtClean="0">
                <a:solidFill>
                  <a:schemeClr val="accent3"/>
                </a:solidFill>
              </a:rPr>
              <a:t>非对称加密</a:t>
            </a:r>
            <a:endParaRPr lang="en-US" altLang="zh-CN" dirty="0" smtClean="0">
              <a:solidFill>
                <a:schemeClr val="accent3"/>
              </a:solidFill>
            </a:endParaRPr>
          </a:p>
          <a:p>
            <a:endParaRPr lang="en-US" altLang="zh-CN" smtClean="0">
              <a:solidFill>
                <a:schemeClr val="accent3"/>
              </a:solidFill>
            </a:endParaRPr>
          </a:p>
          <a:p>
            <a:r>
              <a:rPr lang="en-US" altLang="zh-CN" smtClean="0">
                <a:solidFill>
                  <a:schemeClr val="accent3"/>
                </a:solidFill>
              </a:rPr>
              <a:t>4.</a:t>
            </a:r>
            <a:r>
              <a:rPr lang="zh-CN" altLang="en-US" smtClean="0">
                <a:solidFill>
                  <a:schemeClr val="accent3"/>
                </a:solidFill>
              </a:rPr>
              <a:t>数字证书</a:t>
            </a:r>
            <a:endParaRPr lang="en-US" altLang="zh-CN" smtClean="0">
              <a:solidFill>
                <a:schemeClr val="accent3"/>
              </a:solidFill>
            </a:endParaRPr>
          </a:p>
          <a:p>
            <a:endParaRPr lang="en-US" altLang="zh-CN" dirty="0">
              <a:solidFill>
                <a:schemeClr val="accent3"/>
              </a:solidFill>
            </a:endParaRPr>
          </a:p>
          <a:p>
            <a:r>
              <a:rPr lang="en-US" altLang="zh-CN" dirty="0" smtClean="0">
                <a:solidFill>
                  <a:schemeClr val="accent3"/>
                </a:solidFill>
              </a:rPr>
              <a:t>5.</a:t>
            </a:r>
            <a:r>
              <a:rPr lang="zh-CN" altLang="en-US" dirty="0" smtClean="0">
                <a:solidFill>
                  <a:schemeClr val="accent3"/>
                </a:solidFill>
              </a:rPr>
              <a:t>算法工具</a:t>
            </a:r>
            <a:endParaRPr lang="en-US" altLang="zh-CN" dirty="0">
              <a:solidFill>
                <a:schemeClr val="accent3"/>
              </a:solidFill>
            </a:endParaRPr>
          </a:p>
        </p:txBody>
      </p:sp>
    </p:spTree>
    <p:extLst>
      <p:ext uri="{BB962C8B-B14F-4D97-AF65-F5344CB8AC3E}">
        <p14:creationId xmlns:p14="http://schemas.microsoft.com/office/powerpoint/2010/main" val="16584851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3" name="Rectangle 2"/>
          <p:cNvSpPr/>
          <p:nvPr/>
        </p:nvSpPr>
        <p:spPr>
          <a:xfrm>
            <a:off x="323528" y="1268760"/>
            <a:ext cx="7416824" cy="1569660"/>
          </a:xfrm>
          <a:prstGeom prst="rect">
            <a:avLst/>
          </a:prstGeom>
        </p:spPr>
        <p:txBody>
          <a:bodyPr wrap="square">
            <a:spAutoFit/>
          </a:bodyPr>
          <a:lstStyle/>
          <a:p>
            <a:r>
              <a:rPr lang="en-US" altLang="zh-CN" sz="2400" dirty="0" smtClean="0"/>
              <a:t>JCA</a:t>
            </a:r>
            <a:r>
              <a:rPr lang="zh-CN" altLang="en-US" sz="2400" dirty="0" smtClean="0"/>
              <a:t>（</a:t>
            </a:r>
            <a:r>
              <a:rPr lang="en-US" altLang="zh-CN" sz="2400" dirty="0"/>
              <a:t> Java Cryptography </a:t>
            </a:r>
            <a:r>
              <a:rPr lang="en-US" altLang="zh-CN" sz="2400" dirty="0" smtClean="0"/>
              <a:t>Architecture</a:t>
            </a:r>
            <a:r>
              <a:rPr lang="zh-CN" altLang="en-US" sz="2400" dirty="0" smtClean="0"/>
              <a:t>）</a:t>
            </a:r>
            <a:endParaRPr lang="en-US" altLang="zh-CN" sz="2400" dirty="0" smtClean="0"/>
          </a:p>
          <a:p>
            <a:endParaRPr lang="en-US" altLang="zh-CN" dirty="0"/>
          </a:p>
          <a:p>
            <a:r>
              <a:rPr lang="zh-CN" altLang="en-US" dirty="0" smtClean="0"/>
              <a:t>设计原则：</a:t>
            </a:r>
            <a:endParaRPr lang="en-US" altLang="zh-CN" dirty="0" smtClean="0"/>
          </a:p>
          <a:p>
            <a:r>
              <a:rPr lang="en-US" altLang="zh-CN" dirty="0" smtClean="0"/>
              <a:t>1.</a:t>
            </a:r>
            <a:r>
              <a:rPr lang="zh-CN" altLang="en-US" dirty="0" smtClean="0"/>
              <a:t>实现的独立性与互用性</a:t>
            </a:r>
            <a:endParaRPr lang="en-US" altLang="zh-CN" dirty="0" smtClean="0"/>
          </a:p>
          <a:p>
            <a:r>
              <a:rPr lang="en-US" altLang="zh-CN" dirty="0" smtClean="0"/>
              <a:t>2.</a:t>
            </a:r>
            <a:r>
              <a:rPr lang="zh-CN" altLang="en-US" dirty="0" smtClean="0"/>
              <a:t>算法的独立性与扩展性</a:t>
            </a:r>
            <a:endParaRPr lang="en-US" altLang="zh-CN" dirty="0" smtClean="0"/>
          </a:p>
        </p:txBody>
      </p:sp>
      <p:sp>
        <p:nvSpPr>
          <p:cNvPr id="2" name="TextBox 1"/>
          <p:cNvSpPr txBox="1"/>
          <p:nvPr/>
        </p:nvSpPr>
        <p:spPr>
          <a:xfrm>
            <a:off x="323528" y="3068960"/>
            <a:ext cx="8494633" cy="2308324"/>
          </a:xfrm>
          <a:prstGeom prst="rect">
            <a:avLst/>
          </a:prstGeom>
          <a:noFill/>
        </p:spPr>
        <p:txBody>
          <a:bodyPr wrap="none" rtlCol="0">
            <a:spAutoFit/>
          </a:bodyPr>
          <a:lstStyle/>
          <a:p>
            <a:r>
              <a:rPr lang="zh-CN" altLang="en-US" dirty="0"/>
              <a:t>实现的</a:t>
            </a:r>
            <a:r>
              <a:rPr lang="zh-CN" altLang="en-US" dirty="0" smtClean="0"/>
              <a:t>独立性－使用密码学服务（</a:t>
            </a:r>
            <a:r>
              <a:rPr lang="en-US" altLang="zh-CN" dirty="0"/>
              <a:t> cryptographic services </a:t>
            </a:r>
            <a:r>
              <a:rPr lang="zh-CN" altLang="en-US" dirty="0" smtClean="0"/>
              <a:t>），加密解密、数字</a:t>
            </a:r>
            <a:endParaRPr lang="en-US" altLang="zh-CN" dirty="0" smtClean="0"/>
          </a:p>
          <a:p>
            <a:r>
              <a:rPr lang="en-US" altLang="zh-CN" dirty="0"/>
              <a:t>	</a:t>
            </a:r>
            <a:r>
              <a:rPr lang="en-US" altLang="zh-CN" dirty="0" smtClean="0"/>
              <a:t>	</a:t>
            </a:r>
            <a:r>
              <a:rPr lang="zh-CN" altLang="en-US" dirty="0" smtClean="0"/>
              <a:t>          签名、数据摘要等算法的实现都基于这些概念。</a:t>
            </a:r>
            <a:endParaRPr lang="en-US" altLang="zh-CN" dirty="0" smtClean="0"/>
          </a:p>
          <a:p>
            <a:r>
              <a:rPr lang="zh-CN" altLang="en-US" dirty="0" smtClean="0"/>
              <a:t>算法的独立性－使用基于</a:t>
            </a:r>
            <a:r>
              <a:rPr lang="en-US" dirty="0" smtClean="0"/>
              <a:t>provider</a:t>
            </a:r>
            <a:r>
              <a:rPr lang="zh-CN" altLang="en-US" dirty="0" smtClean="0"/>
              <a:t>的架构，</a:t>
            </a:r>
            <a:r>
              <a:rPr lang="en-US" altLang="zh-CN" dirty="0"/>
              <a:t> </a:t>
            </a:r>
            <a:r>
              <a:rPr lang="en-US" altLang="zh-CN" dirty="0" smtClean="0"/>
              <a:t>Cryptographic </a:t>
            </a:r>
            <a:r>
              <a:rPr lang="en-US" altLang="zh-CN" dirty="0"/>
              <a:t>Service Provider (CSP) </a:t>
            </a:r>
            <a:endParaRPr lang="en-US" altLang="zh-CN" dirty="0" smtClean="0"/>
          </a:p>
          <a:p>
            <a:r>
              <a:rPr lang="en-US" altLang="zh-CN" dirty="0"/>
              <a:t>	</a:t>
            </a:r>
            <a:r>
              <a:rPr lang="en-US" altLang="zh-CN" dirty="0" smtClean="0"/>
              <a:t>		</a:t>
            </a:r>
            <a:r>
              <a:rPr lang="zh-CN" altLang="en-US" dirty="0" smtClean="0"/>
              <a:t>   必须实现一个或多个密码学服务。</a:t>
            </a:r>
            <a:endParaRPr lang="en-US" altLang="zh-CN" dirty="0" smtClean="0"/>
          </a:p>
          <a:p>
            <a:r>
              <a:rPr lang="zh-CN" altLang="en-US" dirty="0"/>
              <a:t>实现</a:t>
            </a:r>
            <a:r>
              <a:rPr lang="zh-CN" altLang="en-US" dirty="0" smtClean="0"/>
              <a:t>的互用性－每个实现能够协同合作，如密钥的使用、签名的验证，对于同一</a:t>
            </a:r>
            <a:endParaRPr lang="en-US" altLang="zh-CN" dirty="0" smtClean="0"/>
          </a:p>
          <a:p>
            <a:r>
              <a:rPr lang="en-US" dirty="0"/>
              <a:t>	</a:t>
            </a:r>
            <a:r>
              <a:rPr lang="en-US" dirty="0" smtClean="0"/>
              <a:t>		</a:t>
            </a:r>
            <a:r>
              <a:rPr lang="zh-CN" altLang="en-US" dirty="0" smtClean="0"/>
              <a:t>   个算法而言，</a:t>
            </a:r>
            <a:r>
              <a:rPr lang="en-US" dirty="0"/>
              <a:t> </a:t>
            </a:r>
            <a:r>
              <a:rPr lang="en-US" dirty="0" err="1" smtClean="0"/>
              <a:t>providerA</a:t>
            </a:r>
            <a:r>
              <a:rPr lang="zh-CN" altLang="en-US" dirty="0" smtClean="0"/>
              <a:t>生成的密钥要能被</a:t>
            </a:r>
            <a:r>
              <a:rPr lang="en-US" dirty="0" err="1" smtClean="0"/>
              <a:t>providerB</a:t>
            </a:r>
            <a:r>
              <a:rPr lang="zh-CN" altLang="en-US" dirty="0" smtClean="0"/>
              <a:t>使用，</a:t>
            </a:r>
            <a:r>
              <a:rPr lang="en-US" dirty="0"/>
              <a:t> </a:t>
            </a:r>
            <a:endParaRPr lang="en-US" dirty="0" smtClean="0"/>
          </a:p>
          <a:p>
            <a:r>
              <a:rPr lang="en-US" dirty="0"/>
              <a:t>	</a:t>
            </a:r>
            <a:r>
              <a:rPr lang="en-US" dirty="0" smtClean="0"/>
              <a:t>		    </a:t>
            </a:r>
            <a:r>
              <a:rPr lang="en-US" dirty="0" err="1" smtClean="0"/>
              <a:t>providerA</a:t>
            </a:r>
            <a:r>
              <a:rPr lang="zh-CN" altLang="en-US" dirty="0" smtClean="0"/>
              <a:t>生成的签名要能被</a:t>
            </a:r>
            <a:r>
              <a:rPr lang="en-US" dirty="0" err="1" smtClean="0"/>
              <a:t>providerB</a:t>
            </a:r>
            <a:r>
              <a:rPr lang="zh-CN" altLang="en-US" dirty="0" smtClean="0"/>
              <a:t>验证。</a:t>
            </a:r>
            <a:endParaRPr lang="en-US" altLang="zh-CN" dirty="0" smtClean="0"/>
          </a:p>
          <a:p>
            <a:r>
              <a:rPr lang="zh-CN" altLang="en-US" dirty="0" smtClean="0"/>
              <a:t>算法的扩展性－新算法要易于添加。</a:t>
            </a:r>
            <a:endParaRPr lang="en-US" dirty="0"/>
          </a:p>
        </p:txBody>
      </p:sp>
    </p:spTree>
    <p:extLst>
      <p:ext uri="{BB962C8B-B14F-4D97-AF65-F5344CB8AC3E}">
        <p14:creationId xmlns:p14="http://schemas.microsoft.com/office/powerpoint/2010/main" val="3491912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251520" y="1196752"/>
            <a:ext cx="7416824" cy="1292662"/>
          </a:xfrm>
          <a:prstGeom prst="rect">
            <a:avLst/>
          </a:prstGeom>
        </p:spPr>
        <p:txBody>
          <a:bodyPr wrap="square">
            <a:spAutoFit/>
          </a:bodyPr>
          <a:lstStyle/>
          <a:p>
            <a:r>
              <a:rPr lang="en-US" altLang="zh-CN" sz="2400" dirty="0" smtClean="0"/>
              <a:t>CSP</a:t>
            </a:r>
            <a:r>
              <a:rPr lang="zh-CN" altLang="en-US" sz="2400" dirty="0" smtClean="0"/>
              <a:t>（</a:t>
            </a:r>
            <a:r>
              <a:rPr lang="en-US" altLang="zh-CN" sz="2400" dirty="0" smtClean="0"/>
              <a:t> </a:t>
            </a:r>
            <a:r>
              <a:rPr lang="en-US" altLang="zh-CN" sz="2400" dirty="0"/>
              <a:t>Cryptographic Service </a:t>
            </a:r>
            <a:r>
              <a:rPr lang="en-US" altLang="zh-CN" sz="2400" dirty="0" smtClean="0"/>
              <a:t>Providers</a:t>
            </a:r>
            <a:r>
              <a:rPr lang="zh-CN" altLang="en-US" sz="2400" dirty="0" smtClean="0"/>
              <a:t>）</a:t>
            </a:r>
            <a:endParaRPr lang="en-US" altLang="zh-CN" sz="2400" dirty="0" smtClean="0"/>
          </a:p>
          <a:p>
            <a:endParaRPr lang="en-US" altLang="zh-CN" dirty="0"/>
          </a:p>
          <a:p>
            <a:r>
              <a:rPr lang="en-US" dirty="0" err="1"/>
              <a:t>MessageDigest</a:t>
            </a:r>
            <a:r>
              <a:rPr lang="en-US" dirty="0"/>
              <a:t> </a:t>
            </a:r>
            <a:r>
              <a:rPr lang="en-US" dirty="0" smtClean="0"/>
              <a:t>md </a:t>
            </a:r>
            <a:r>
              <a:rPr lang="en-US" dirty="0"/>
              <a:t>= </a:t>
            </a:r>
            <a:r>
              <a:rPr lang="en-US" dirty="0" err="1"/>
              <a:t>MessageDigest.getInstance</a:t>
            </a:r>
            <a:r>
              <a:rPr lang="en-US" dirty="0"/>
              <a:t>("MD5"); </a:t>
            </a:r>
            <a:endParaRPr lang="en-US" dirty="0" smtClean="0"/>
          </a:p>
          <a:p>
            <a:r>
              <a:rPr lang="en-US" dirty="0" err="1"/>
              <a:t>MessageDigest</a:t>
            </a:r>
            <a:r>
              <a:rPr lang="en-US" dirty="0"/>
              <a:t> </a:t>
            </a:r>
            <a:r>
              <a:rPr lang="en-US" dirty="0" smtClean="0"/>
              <a:t>md </a:t>
            </a:r>
            <a:r>
              <a:rPr lang="en-US" dirty="0"/>
              <a:t>= </a:t>
            </a:r>
            <a:r>
              <a:rPr lang="en-US" dirty="0" err="1"/>
              <a:t>MessageDigest.getInstance</a:t>
            </a:r>
            <a:r>
              <a:rPr lang="en-US" dirty="0"/>
              <a:t>("MD5", "</a:t>
            </a:r>
            <a:r>
              <a:rPr lang="en-US" dirty="0" err="1"/>
              <a:t>ProviderC</a:t>
            </a:r>
            <a:r>
              <a:rPr lang="en-US" dirty="0"/>
              <a:t>");</a:t>
            </a:r>
            <a:endParaRPr lang="en-US" altLang="zh-CN" dirty="0" smtClean="0"/>
          </a:p>
        </p:txBody>
      </p:sp>
      <p:pic>
        <p:nvPicPr>
          <p:cNvPr id="8" name="Picture 7"/>
          <p:cNvPicPr>
            <a:picLocks noChangeAspect="1"/>
          </p:cNvPicPr>
          <p:nvPr/>
        </p:nvPicPr>
        <p:blipFill>
          <a:blip r:embed="rId2"/>
          <a:stretch>
            <a:fillRect/>
          </a:stretch>
        </p:blipFill>
        <p:spPr>
          <a:xfrm>
            <a:off x="1043608" y="2708920"/>
            <a:ext cx="3744416" cy="3156008"/>
          </a:xfrm>
          <a:prstGeom prst="rect">
            <a:avLst/>
          </a:prstGeom>
        </p:spPr>
      </p:pic>
    </p:spTree>
    <p:extLst>
      <p:ext uri="{BB962C8B-B14F-4D97-AF65-F5344CB8AC3E}">
        <p14:creationId xmlns:p14="http://schemas.microsoft.com/office/powerpoint/2010/main" val="17705881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23528" y="1258204"/>
            <a:ext cx="7416824" cy="461665"/>
          </a:xfrm>
          <a:prstGeom prst="rect">
            <a:avLst/>
          </a:prstGeom>
        </p:spPr>
        <p:txBody>
          <a:bodyPr wrap="square">
            <a:spAutoFit/>
          </a:bodyPr>
          <a:lstStyle/>
          <a:p>
            <a:r>
              <a:rPr lang="en-US" altLang="zh-CN" sz="2400" dirty="0" smtClean="0"/>
              <a:t>CSP</a:t>
            </a:r>
            <a:r>
              <a:rPr lang="zh-CN" altLang="en-US" sz="2400" dirty="0" smtClean="0"/>
              <a:t>（</a:t>
            </a:r>
            <a:r>
              <a:rPr lang="en-US" altLang="zh-CN" sz="2400" dirty="0" smtClean="0"/>
              <a:t> </a:t>
            </a:r>
            <a:r>
              <a:rPr lang="en-US" altLang="zh-CN" sz="2400" dirty="0"/>
              <a:t>Cryptographic Service </a:t>
            </a:r>
            <a:r>
              <a:rPr lang="en-US" altLang="zh-CN" sz="2400" dirty="0" smtClean="0"/>
              <a:t>Providers</a:t>
            </a:r>
            <a:r>
              <a:rPr lang="zh-CN" altLang="en-US" sz="2400" dirty="0" smtClean="0"/>
              <a:t>）</a:t>
            </a:r>
            <a:endParaRPr lang="en-US" altLang="zh-CN" sz="2400" dirty="0" smtClean="0"/>
          </a:p>
        </p:txBody>
      </p:sp>
      <p:sp>
        <p:nvSpPr>
          <p:cNvPr id="2" name="Rectangle 1"/>
          <p:cNvSpPr/>
          <p:nvPr/>
        </p:nvSpPr>
        <p:spPr>
          <a:xfrm>
            <a:off x="611560" y="2492896"/>
            <a:ext cx="8136904" cy="2585323"/>
          </a:xfrm>
          <a:prstGeom prst="rect">
            <a:avLst/>
          </a:prstGeom>
        </p:spPr>
        <p:txBody>
          <a:bodyPr wrap="square">
            <a:spAutoFit/>
          </a:bodyPr>
          <a:lstStyle/>
          <a:p>
            <a:r>
              <a:rPr lang="en-US" dirty="0">
                <a:latin typeface=""/>
              </a:rPr>
              <a:t>Provider[] providers = </a:t>
            </a:r>
            <a:r>
              <a:rPr lang="en-US" dirty="0" err="1"/>
              <a:t>java.security.</a:t>
            </a:r>
            <a:r>
              <a:rPr lang="en-US" dirty="0" err="1" smtClean="0">
                <a:latin typeface=""/>
              </a:rPr>
              <a:t>Security.getProviders</a:t>
            </a:r>
            <a:r>
              <a:rPr lang="en-US" dirty="0">
                <a:latin typeface=""/>
              </a:rPr>
              <a:t>();</a:t>
            </a:r>
          </a:p>
          <a:p>
            <a:r>
              <a:rPr lang="en-US" dirty="0">
                <a:latin typeface=""/>
              </a:rPr>
              <a:t>for (Provider p : providers) {</a:t>
            </a:r>
          </a:p>
          <a:p>
            <a:r>
              <a:rPr lang="en-US" dirty="0" smtClean="0">
                <a:latin typeface=""/>
              </a:rPr>
              <a:t>	</a:t>
            </a:r>
            <a:r>
              <a:rPr lang="en-US" dirty="0" err="1" smtClean="0">
                <a:latin typeface=""/>
              </a:rPr>
              <a:t>System.out.printf</a:t>
            </a:r>
            <a:r>
              <a:rPr lang="en-US" dirty="0">
                <a:latin typeface=""/>
              </a:rPr>
              <a:t>("%s/%s/%f\n", </a:t>
            </a:r>
            <a:r>
              <a:rPr lang="en-US" dirty="0" err="1">
                <a:latin typeface=""/>
              </a:rPr>
              <a:t>p.getName</a:t>
            </a:r>
            <a:r>
              <a:rPr lang="en-US" dirty="0">
                <a:latin typeface=""/>
              </a:rPr>
              <a:t>(), </a:t>
            </a:r>
            <a:r>
              <a:rPr lang="en-US" dirty="0" err="1">
                <a:latin typeface=""/>
              </a:rPr>
              <a:t>p.getInfo</a:t>
            </a:r>
            <a:r>
              <a:rPr lang="en-US" dirty="0">
                <a:latin typeface=""/>
              </a:rPr>
              <a:t>(), </a:t>
            </a:r>
            <a:r>
              <a:rPr lang="en-US" dirty="0" err="1">
                <a:latin typeface=""/>
              </a:rPr>
              <a:t>p.getVersion</a:t>
            </a:r>
            <a:r>
              <a:rPr lang="en-US" dirty="0">
                <a:latin typeface=""/>
              </a:rPr>
              <a:t>());</a:t>
            </a:r>
          </a:p>
          <a:p>
            <a:r>
              <a:rPr lang="en-US" dirty="0" smtClean="0">
                <a:latin typeface=""/>
              </a:rPr>
              <a:t>	Set&lt;</a:t>
            </a:r>
            <a:r>
              <a:rPr lang="en-US" dirty="0" err="1"/>
              <a:t>Provider.</a:t>
            </a:r>
            <a:r>
              <a:rPr lang="en-US" dirty="0" err="1" smtClean="0">
                <a:latin typeface=""/>
              </a:rPr>
              <a:t>Service</a:t>
            </a:r>
            <a:r>
              <a:rPr lang="en-US" dirty="0">
                <a:latin typeface=""/>
              </a:rPr>
              <a:t>&gt; services = </a:t>
            </a:r>
            <a:r>
              <a:rPr lang="en-US" dirty="0" err="1">
                <a:latin typeface=""/>
              </a:rPr>
              <a:t>p.getServices</a:t>
            </a:r>
            <a:r>
              <a:rPr lang="en-US" dirty="0">
                <a:latin typeface=""/>
              </a:rPr>
              <a:t>();</a:t>
            </a:r>
          </a:p>
          <a:p>
            <a:r>
              <a:rPr lang="en-US" dirty="0" smtClean="0">
                <a:latin typeface=""/>
              </a:rPr>
              <a:t>	for (</a:t>
            </a:r>
            <a:r>
              <a:rPr lang="en-US" dirty="0" err="1"/>
              <a:t>Provider.</a:t>
            </a:r>
            <a:r>
              <a:rPr lang="en-US" dirty="0" err="1" smtClean="0">
                <a:latin typeface=""/>
              </a:rPr>
              <a:t>Service</a:t>
            </a:r>
            <a:r>
              <a:rPr lang="en-US" dirty="0" smtClean="0">
                <a:latin typeface=""/>
              </a:rPr>
              <a:t> </a:t>
            </a:r>
            <a:r>
              <a:rPr lang="en-US" dirty="0">
                <a:latin typeface=""/>
              </a:rPr>
              <a:t>s : services) {</a:t>
            </a:r>
          </a:p>
          <a:p>
            <a:r>
              <a:rPr lang="en-US" dirty="0" smtClean="0">
                <a:latin typeface=""/>
              </a:rPr>
              <a:t>		</a:t>
            </a:r>
            <a:r>
              <a:rPr lang="en-US" dirty="0" err="1" smtClean="0">
                <a:latin typeface=""/>
              </a:rPr>
              <a:t>System.out.printf</a:t>
            </a:r>
            <a:r>
              <a:rPr lang="en-US" dirty="0">
                <a:latin typeface=""/>
              </a:rPr>
              <a:t>("\</a:t>
            </a:r>
            <a:r>
              <a:rPr lang="en-US" dirty="0" err="1">
                <a:latin typeface=""/>
              </a:rPr>
              <a:t>t%s</a:t>
            </a:r>
            <a:r>
              <a:rPr lang="en-US" dirty="0">
                <a:latin typeface=""/>
              </a:rPr>
              <a:t>/%s/%s\n", </a:t>
            </a:r>
            <a:r>
              <a:rPr lang="en-US" dirty="0" err="1">
                <a:latin typeface=""/>
              </a:rPr>
              <a:t>s.getType</a:t>
            </a:r>
            <a:r>
              <a:rPr lang="en-US" dirty="0">
                <a:latin typeface=""/>
              </a:rPr>
              <a:t>(),</a:t>
            </a:r>
          </a:p>
          <a:p>
            <a:r>
              <a:rPr lang="en-US" dirty="0" smtClean="0">
                <a:latin typeface=""/>
              </a:rPr>
              <a:t>		</a:t>
            </a:r>
            <a:r>
              <a:rPr lang="en-US" dirty="0" err="1" smtClean="0">
                <a:latin typeface=""/>
              </a:rPr>
              <a:t>s.getAlgorithm</a:t>
            </a:r>
            <a:r>
              <a:rPr lang="en-US" dirty="0">
                <a:latin typeface=""/>
              </a:rPr>
              <a:t>(), </a:t>
            </a:r>
            <a:r>
              <a:rPr lang="en-US" dirty="0" err="1">
                <a:latin typeface=""/>
              </a:rPr>
              <a:t>s.getClassName</a:t>
            </a:r>
            <a:r>
              <a:rPr lang="en-US" dirty="0">
                <a:latin typeface=""/>
              </a:rPr>
              <a:t>());</a:t>
            </a:r>
          </a:p>
          <a:p>
            <a:r>
              <a:rPr lang="en-US" dirty="0" smtClean="0">
                <a:latin typeface=""/>
              </a:rPr>
              <a:t>	}</a:t>
            </a:r>
            <a:endParaRPr lang="en-US" dirty="0">
              <a:latin typeface=""/>
            </a:endParaRPr>
          </a:p>
          <a:p>
            <a:r>
              <a:rPr lang="en-US" dirty="0">
                <a:latin typeface=""/>
              </a:rPr>
              <a:t>}</a:t>
            </a:r>
            <a:endParaRPr lang="en-US" dirty="0"/>
          </a:p>
        </p:txBody>
      </p:sp>
      <p:sp>
        <p:nvSpPr>
          <p:cNvPr id="5" name="TextBox 4"/>
          <p:cNvSpPr txBox="1"/>
          <p:nvPr/>
        </p:nvSpPr>
        <p:spPr>
          <a:xfrm>
            <a:off x="611560" y="2014496"/>
            <a:ext cx="8352928" cy="369332"/>
          </a:xfrm>
          <a:prstGeom prst="rect">
            <a:avLst/>
          </a:prstGeom>
          <a:noFill/>
        </p:spPr>
        <p:txBody>
          <a:bodyPr wrap="square" rtlCol="0">
            <a:spAutoFit/>
          </a:bodyPr>
          <a:lstStyle/>
          <a:p>
            <a:r>
              <a:rPr lang="en-US" dirty="0" smtClean="0"/>
              <a:t>Android</a:t>
            </a:r>
            <a:r>
              <a:rPr lang="zh-CN" altLang="en-US" dirty="0" smtClean="0"/>
              <a:t>中的</a:t>
            </a:r>
            <a:r>
              <a:rPr lang="en-US" altLang="zh-CN" dirty="0" smtClean="0"/>
              <a:t>Provider</a:t>
            </a:r>
          </a:p>
        </p:txBody>
      </p:sp>
    </p:spTree>
    <p:extLst>
      <p:ext uri="{BB962C8B-B14F-4D97-AF65-F5344CB8AC3E}">
        <p14:creationId xmlns:p14="http://schemas.microsoft.com/office/powerpoint/2010/main" val="19723175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23528" y="1128705"/>
            <a:ext cx="7416824" cy="461665"/>
          </a:xfrm>
          <a:prstGeom prst="rect">
            <a:avLst/>
          </a:prstGeom>
        </p:spPr>
        <p:txBody>
          <a:bodyPr wrap="square">
            <a:spAutoFit/>
          </a:bodyPr>
          <a:lstStyle/>
          <a:p>
            <a:r>
              <a:rPr lang="en-US" altLang="zh-CN" sz="2400" dirty="0" smtClean="0"/>
              <a:t>CSP</a:t>
            </a:r>
            <a:r>
              <a:rPr lang="zh-CN" altLang="en-US" sz="2400" dirty="0" smtClean="0"/>
              <a:t>（</a:t>
            </a:r>
            <a:r>
              <a:rPr lang="en-US" altLang="zh-CN" sz="2400" dirty="0" smtClean="0"/>
              <a:t> </a:t>
            </a:r>
            <a:r>
              <a:rPr lang="en-US" altLang="zh-CN" sz="2400" dirty="0"/>
              <a:t>Cryptographic Service </a:t>
            </a:r>
            <a:r>
              <a:rPr lang="en-US" altLang="zh-CN" sz="2400" dirty="0" smtClean="0"/>
              <a:t>Providers</a:t>
            </a:r>
            <a:r>
              <a:rPr lang="zh-CN" altLang="en-US" sz="2400" dirty="0" smtClean="0"/>
              <a:t>）</a:t>
            </a:r>
            <a:endParaRPr lang="en-US" altLang="zh-CN" sz="2400" dirty="0" smtClean="0"/>
          </a:p>
        </p:txBody>
      </p:sp>
      <p:sp>
        <p:nvSpPr>
          <p:cNvPr id="5" name="TextBox 4"/>
          <p:cNvSpPr txBox="1"/>
          <p:nvPr/>
        </p:nvSpPr>
        <p:spPr>
          <a:xfrm>
            <a:off x="611560" y="1752883"/>
            <a:ext cx="8352928" cy="4431983"/>
          </a:xfrm>
          <a:prstGeom prst="rect">
            <a:avLst/>
          </a:prstGeom>
          <a:noFill/>
        </p:spPr>
        <p:txBody>
          <a:bodyPr wrap="square" rtlCol="0">
            <a:spAutoFit/>
          </a:bodyPr>
          <a:lstStyle/>
          <a:p>
            <a:r>
              <a:rPr lang="en-US" dirty="0" smtClean="0"/>
              <a:t>Android</a:t>
            </a:r>
            <a:r>
              <a:rPr lang="zh-CN" altLang="en-US" dirty="0" smtClean="0"/>
              <a:t>中</a:t>
            </a:r>
            <a:r>
              <a:rPr lang="zh-CN" altLang="en-US" smtClean="0"/>
              <a:t>的</a:t>
            </a:r>
            <a:r>
              <a:rPr lang="en-US" altLang="zh-CN" smtClean="0"/>
              <a:t>Provider</a:t>
            </a:r>
            <a:endParaRPr lang="en-US" altLang="zh-CN" dirty="0"/>
          </a:p>
          <a:p>
            <a:r>
              <a:rPr lang="en-US" altLang="zh-CN" dirty="0" smtClean="0"/>
              <a:t>Android 4.4:</a:t>
            </a:r>
          </a:p>
          <a:p>
            <a:r>
              <a:rPr lang="en-US" sz="1400" dirty="0" err="1"/>
              <a:t>AndroidOpenSSL</a:t>
            </a:r>
            <a:r>
              <a:rPr lang="en-US" sz="1400" dirty="0"/>
              <a:t>/Android's OpenSSL-backed security </a:t>
            </a:r>
            <a:r>
              <a:rPr lang="en-US" sz="1400" dirty="0" smtClean="0"/>
              <a:t>provider/1.000000</a:t>
            </a:r>
          </a:p>
          <a:p>
            <a:r>
              <a:rPr lang="en-US" sz="1400" dirty="0" err="1" smtClean="0"/>
              <a:t>DRLCertFactory</a:t>
            </a:r>
            <a:r>
              <a:rPr lang="en-US" sz="1400" dirty="0" smtClean="0"/>
              <a:t>/ASN.1</a:t>
            </a:r>
            <a:r>
              <a:rPr lang="en-US" sz="1400" dirty="0"/>
              <a:t>, DER, </a:t>
            </a:r>
            <a:r>
              <a:rPr lang="en-US" sz="1400" dirty="0" err="1"/>
              <a:t>PkiPath</a:t>
            </a:r>
            <a:r>
              <a:rPr lang="en-US" sz="1400" dirty="0"/>
              <a:t>, </a:t>
            </a:r>
            <a:r>
              <a:rPr lang="en-US" sz="1400" dirty="0" smtClean="0"/>
              <a:t>PKCS7/1.000000</a:t>
            </a:r>
          </a:p>
          <a:p>
            <a:r>
              <a:rPr lang="en-US" sz="1400" dirty="0" smtClean="0"/>
              <a:t>BC/</a:t>
            </a:r>
            <a:r>
              <a:rPr lang="en-US" sz="1400" dirty="0" err="1" smtClean="0"/>
              <a:t>BouncyCastle</a:t>
            </a:r>
            <a:r>
              <a:rPr lang="en-US" sz="1400" dirty="0" smtClean="0"/>
              <a:t> </a:t>
            </a:r>
            <a:r>
              <a:rPr lang="en-US" sz="1400" dirty="0"/>
              <a:t>Security Provider </a:t>
            </a:r>
            <a:r>
              <a:rPr lang="en-US" sz="1400" dirty="0" smtClean="0"/>
              <a:t>v1.49/1.490000</a:t>
            </a:r>
          </a:p>
          <a:p>
            <a:r>
              <a:rPr lang="en-US" sz="1400" dirty="0" smtClean="0"/>
              <a:t>Crypto/HARMONY </a:t>
            </a:r>
            <a:r>
              <a:rPr lang="en-US" sz="1400" dirty="0"/>
              <a:t>(SHA1 digest; </a:t>
            </a:r>
            <a:r>
              <a:rPr lang="en-US" sz="1400" dirty="0" err="1"/>
              <a:t>SecureRandom</a:t>
            </a:r>
            <a:r>
              <a:rPr lang="en-US" sz="1400" dirty="0"/>
              <a:t>; SHA1withDSA signature)/</a:t>
            </a:r>
            <a:r>
              <a:rPr lang="en-US" sz="1400" dirty="0" smtClean="0"/>
              <a:t>1.000000</a:t>
            </a:r>
          </a:p>
          <a:p>
            <a:r>
              <a:rPr lang="en-US" sz="1400" dirty="0" err="1" smtClean="0"/>
              <a:t>HarmonyJSSE</a:t>
            </a:r>
            <a:r>
              <a:rPr lang="en-US" sz="1400" dirty="0" smtClean="0"/>
              <a:t>/Harmony </a:t>
            </a:r>
            <a:r>
              <a:rPr lang="en-US" sz="1400" dirty="0"/>
              <a:t>JSSE </a:t>
            </a:r>
            <a:r>
              <a:rPr lang="en-US" sz="1400" dirty="0" smtClean="0"/>
              <a:t>Provider/1.000000</a:t>
            </a:r>
          </a:p>
          <a:p>
            <a:r>
              <a:rPr lang="en-US" sz="1400" dirty="0" err="1" smtClean="0"/>
              <a:t>AndroidKeyStore</a:t>
            </a:r>
            <a:r>
              <a:rPr lang="en-US" sz="1400" dirty="0" smtClean="0"/>
              <a:t>/Android </a:t>
            </a:r>
            <a:r>
              <a:rPr lang="en-US" sz="1400" dirty="0" err="1"/>
              <a:t>KeyStore</a:t>
            </a:r>
            <a:r>
              <a:rPr lang="en-US" sz="1400" dirty="0"/>
              <a:t> security </a:t>
            </a:r>
            <a:r>
              <a:rPr lang="en-US" sz="1400" dirty="0" smtClean="0"/>
              <a:t>provider/1.000000</a:t>
            </a:r>
          </a:p>
          <a:p>
            <a:endParaRPr lang="en-US" sz="1400" dirty="0"/>
          </a:p>
          <a:p>
            <a:r>
              <a:rPr lang="en-US" dirty="0" smtClean="0"/>
              <a:t>Android 6.0.1:</a:t>
            </a:r>
          </a:p>
          <a:p>
            <a:r>
              <a:rPr lang="en-US" sz="1400" dirty="0" err="1"/>
              <a:t>AndroidOpenSSL</a:t>
            </a:r>
            <a:r>
              <a:rPr lang="en-US" sz="1400" dirty="0"/>
              <a:t>/Android's OpenSSL-backed security </a:t>
            </a:r>
            <a:r>
              <a:rPr lang="en-US" sz="1400" dirty="0" smtClean="0"/>
              <a:t>provider/1.000000</a:t>
            </a:r>
          </a:p>
          <a:p>
            <a:r>
              <a:rPr lang="en-US" sz="1400" dirty="0" err="1" smtClean="0"/>
              <a:t>AndroidKeyStoreBCWorkaround</a:t>
            </a:r>
            <a:r>
              <a:rPr lang="en-US" sz="1400" dirty="0" smtClean="0"/>
              <a:t>/Android </a:t>
            </a:r>
            <a:r>
              <a:rPr lang="en-US" sz="1400" dirty="0" err="1"/>
              <a:t>KeyStore</a:t>
            </a:r>
            <a:r>
              <a:rPr lang="en-US" sz="1400" dirty="0"/>
              <a:t> security provider to work </a:t>
            </a:r>
            <a:r>
              <a:rPr lang="en-US" sz="1400"/>
              <a:t>around </a:t>
            </a:r>
            <a:r>
              <a:rPr lang="en-US" sz="1400" smtClean="0"/>
              <a:t>BC/1.000000</a:t>
            </a:r>
          </a:p>
          <a:p>
            <a:r>
              <a:rPr lang="en-US" sz="1400" smtClean="0"/>
              <a:t>BC/BouncyCastle </a:t>
            </a:r>
            <a:r>
              <a:rPr lang="en-US" sz="1400" dirty="0"/>
              <a:t>Security Provider </a:t>
            </a:r>
            <a:r>
              <a:rPr lang="en-US" sz="1400" dirty="0" smtClean="0"/>
              <a:t>v1.52/1.520000</a:t>
            </a:r>
          </a:p>
          <a:p>
            <a:r>
              <a:rPr lang="en-US" sz="1400" dirty="0" smtClean="0"/>
              <a:t>Crypto/HARMONY </a:t>
            </a:r>
            <a:r>
              <a:rPr lang="en-US" sz="1400" dirty="0"/>
              <a:t>(SHA1 digest; </a:t>
            </a:r>
            <a:r>
              <a:rPr lang="en-US" sz="1400" dirty="0" err="1"/>
              <a:t>SecureRandom</a:t>
            </a:r>
            <a:r>
              <a:rPr lang="en-US" sz="1400" dirty="0"/>
              <a:t>; SHA1withDSA signature)/</a:t>
            </a:r>
            <a:r>
              <a:rPr lang="en-US" sz="1400" dirty="0" smtClean="0"/>
              <a:t>1.000000</a:t>
            </a:r>
          </a:p>
          <a:p>
            <a:r>
              <a:rPr lang="en-US" sz="1400" dirty="0" err="1" smtClean="0"/>
              <a:t>HarmonyJSSE</a:t>
            </a:r>
            <a:r>
              <a:rPr lang="en-US" sz="1400" dirty="0" smtClean="0"/>
              <a:t>/Harmony </a:t>
            </a:r>
            <a:r>
              <a:rPr lang="en-US" sz="1400" dirty="0"/>
              <a:t>JSSE </a:t>
            </a:r>
            <a:r>
              <a:rPr lang="en-US" sz="1400" dirty="0" smtClean="0"/>
              <a:t>Provider/1.000000</a:t>
            </a:r>
          </a:p>
          <a:p>
            <a:r>
              <a:rPr lang="en-US" sz="1400" dirty="0" err="1" smtClean="0"/>
              <a:t>AndroidKeyStore</a:t>
            </a:r>
            <a:r>
              <a:rPr lang="en-US" sz="1400" dirty="0" smtClean="0"/>
              <a:t>/Android </a:t>
            </a:r>
            <a:r>
              <a:rPr lang="en-US" sz="1400" dirty="0" err="1"/>
              <a:t>KeyStore</a:t>
            </a:r>
            <a:r>
              <a:rPr lang="en-US" sz="1400" dirty="0"/>
              <a:t> security </a:t>
            </a:r>
            <a:r>
              <a:rPr lang="en-US" sz="1400" dirty="0" smtClean="0"/>
              <a:t>provider/1.000000</a:t>
            </a:r>
          </a:p>
          <a:p>
            <a:endParaRPr lang="en-US" sz="1400" dirty="0"/>
          </a:p>
          <a:p>
            <a:r>
              <a:rPr lang="en-US" dirty="0" smtClean="0"/>
              <a:t>Android N: Deprecated? </a:t>
            </a:r>
          </a:p>
          <a:p>
            <a:r>
              <a:rPr lang="en-US" sz="1400" dirty="0">
                <a:hlinkClick r:id="rId2"/>
              </a:rPr>
              <a:t>http://</a:t>
            </a:r>
            <a:r>
              <a:rPr lang="en-US" sz="1400" dirty="0" smtClean="0">
                <a:hlinkClick r:id="rId2"/>
              </a:rPr>
              <a:t>android-developers.blogspot.com/2016/06/security-crypto-provider-deprecated-in.html</a:t>
            </a:r>
            <a:endParaRPr lang="en-US" sz="1400" dirty="0" smtClean="0"/>
          </a:p>
        </p:txBody>
      </p:sp>
    </p:spTree>
    <p:extLst>
      <p:ext uri="{BB962C8B-B14F-4D97-AF65-F5344CB8AC3E}">
        <p14:creationId xmlns:p14="http://schemas.microsoft.com/office/powerpoint/2010/main" val="1049417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3" name="Rectangle 2"/>
          <p:cNvSpPr/>
          <p:nvPr/>
        </p:nvSpPr>
        <p:spPr>
          <a:xfrm>
            <a:off x="179512" y="1177166"/>
            <a:ext cx="7416824" cy="461665"/>
          </a:xfrm>
          <a:prstGeom prst="rect">
            <a:avLst/>
          </a:prstGeom>
        </p:spPr>
        <p:txBody>
          <a:bodyPr wrap="square">
            <a:spAutoFit/>
          </a:bodyPr>
          <a:lstStyle/>
          <a:p>
            <a:r>
              <a:rPr lang="en-US" altLang="zh-CN" sz="2400" dirty="0" smtClean="0"/>
              <a:t>SPI</a:t>
            </a:r>
            <a:r>
              <a:rPr lang="zh-CN" altLang="en-US" sz="2400" dirty="0" smtClean="0"/>
              <a:t>（</a:t>
            </a:r>
            <a:r>
              <a:rPr lang="en-US" sz="2400" dirty="0" smtClean="0"/>
              <a:t>Service </a:t>
            </a:r>
            <a:r>
              <a:rPr lang="en-US" sz="2400" dirty="0"/>
              <a:t>Provider </a:t>
            </a:r>
            <a:r>
              <a:rPr lang="en-US" sz="2400"/>
              <a:t>Interface</a:t>
            </a:r>
            <a:r>
              <a:rPr lang="zh-CN" altLang="en-US" sz="2400" smtClean="0"/>
              <a:t>）</a:t>
            </a:r>
            <a:endParaRPr lang="en-US" altLang="zh-CN" sz="2400" dirty="0" smtClean="0"/>
          </a:p>
        </p:txBody>
      </p:sp>
      <p:sp>
        <p:nvSpPr>
          <p:cNvPr id="2" name="Rectangle 1"/>
          <p:cNvSpPr/>
          <p:nvPr/>
        </p:nvSpPr>
        <p:spPr>
          <a:xfrm>
            <a:off x="611560" y="2748092"/>
            <a:ext cx="3584246" cy="830997"/>
          </a:xfrm>
          <a:prstGeom prst="rect">
            <a:avLst/>
          </a:prstGeom>
        </p:spPr>
        <p:txBody>
          <a:bodyPr wrap="square">
            <a:spAutoFit/>
          </a:bodyPr>
          <a:lstStyle/>
          <a:p>
            <a:r>
              <a:rPr lang="en-US" dirty="0" smtClean="0">
                <a:latin typeface=""/>
              </a:rPr>
              <a:t>JCA</a:t>
            </a:r>
            <a:r>
              <a:rPr lang="zh-CN" altLang="en-US" dirty="0" smtClean="0">
                <a:latin typeface=""/>
              </a:rPr>
              <a:t>主要的</a:t>
            </a:r>
            <a:r>
              <a:rPr lang="en-US" altLang="zh-CN" dirty="0" smtClean="0">
                <a:latin typeface=""/>
              </a:rPr>
              <a:t>API</a:t>
            </a:r>
            <a:r>
              <a:rPr lang="zh-CN" altLang="en-US" dirty="0" smtClean="0">
                <a:latin typeface=""/>
              </a:rPr>
              <a:t>：</a:t>
            </a:r>
            <a:endParaRPr lang="en-US" altLang="zh-CN" dirty="0" smtClean="0">
              <a:latin typeface=""/>
            </a:endParaRPr>
          </a:p>
          <a:p>
            <a:r>
              <a:rPr lang="zh-CN" altLang="en-US" dirty="0" smtClean="0"/>
              <a:t>引擎类与算法：</a:t>
            </a:r>
            <a:endParaRPr lang="en-US" altLang="zh-CN" dirty="0" smtClean="0"/>
          </a:p>
          <a:p>
            <a:r>
              <a:rPr lang="zh-CN" altLang="en-US" sz="1200" dirty="0" smtClean="0"/>
              <a:t>加解密操作、密钥与算法参数转换、对象高层表示</a:t>
            </a:r>
            <a:endParaRPr lang="en-US" altLang="zh-CN" sz="1200" dirty="0" smtClean="0"/>
          </a:p>
        </p:txBody>
      </p:sp>
      <p:sp>
        <p:nvSpPr>
          <p:cNvPr id="5" name="TextBox 4"/>
          <p:cNvSpPr txBox="1"/>
          <p:nvPr/>
        </p:nvSpPr>
        <p:spPr>
          <a:xfrm>
            <a:off x="611560" y="1700808"/>
            <a:ext cx="8352928" cy="923330"/>
          </a:xfrm>
          <a:prstGeom prst="rect">
            <a:avLst/>
          </a:prstGeom>
          <a:noFill/>
        </p:spPr>
        <p:txBody>
          <a:bodyPr wrap="square" rtlCol="0">
            <a:spAutoFit/>
          </a:bodyPr>
          <a:lstStyle/>
          <a:p>
            <a:r>
              <a:rPr lang="en-US" altLang="zh-CN" dirty="0" smtClean="0"/>
              <a:t>Providers</a:t>
            </a:r>
            <a:r>
              <a:rPr lang="zh-CN" altLang="en-US" dirty="0" smtClean="0"/>
              <a:t>中的接口通过</a:t>
            </a:r>
            <a:r>
              <a:rPr lang="en-US" altLang="zh-CN" dirty="0" smtClean="0"/>
              <a:t>SPI</a:t>
            </a:r>
            <a:r>
              <a:rPr lang="zh-CN" altLang="en-US" dirty="0" smtClean="0"/>
              <a:t>定义。</a:t>
            </a:r>
            <a:endParaRPr lang="en-US" altLang="zh-CN" dirty="0" smtClean="0"/>
          </a:p>
          <a:p>
            <a:r>
              <a:rPr lang="en-US" dirty="0" smtClean="0"/>
              <a:t>Signature</a:t>
            </a:r>
            <a:r>
              <a:rPr lang="zh-CN" altLang="en-US" dirty="0" smtClean="0"/>
              <a:t> </a:t>
            </a:r>
            <a:r>
              <a:rPr lang="en-US" altLang="zh-CN" dirty="0" smtClean="0"/>
              <a:t>-&gt; </a:t>
            </a:r>
            <a:r>
              <a:rPr lang="en-US" dirty="0" err="1" smtClean="0"/>
              <a:t>SignatureSpi</a:t>
            </a:r>
            <a:endParaRPr lang="en-US" dirty="0" smtClean="0"/>
          </a:p>
          <a:p>
            <a:r>
              <a:rPr lang="en-US" dirty="0" smtClean="0"/>
              <a:t>Cipher -&gt; </a:t>
            </a:r>
            <a:r>
              <a:rPr lang="en-US" dirty="0" err="1"/>
              <a:t>CipherSpi</a:t>
            </a:r>
            <a:endParaRPr lang="en-US" altLang="zh-CN" dirty="0" smtClean="0"/>
          </a:p>
        </p:txBody>
      </p:sp>
      <p:pic>
        <p:nvPicPr>
          <p:cNvPr id="6" name="Picture 5"/>
          <p:cNvPicPr>
            <a:picLocks noChangeAspect="1"/>
          </p:cNvPicPr>
          <p:nvPr/>
        </p:nvPicPr>
        <p:blipFill>
          <a:blip r:embed="rId2"/>
          <a:stretch>
            <a:fillRect/>
          </a:stretch>
        </p:blipFill>
        <p:spPr>
          <a:xfrm>
            <a:off x="713256" y="3637125"/>
            <a:ext cx="3092822" cy="2522457"/>
          </a:xfrm>
          <a:prstGeom prst="rect">
            <a:avLst/>
          </a:prstGeom>
        </p:spPr>
      </p:pic>
      <p:sp>
        <p:nvSpPr>
          <p:cNvPr id="9" name="Rectangle 8"/>
          <p:cNvSpPr/>
          <p:nvPr/>
        </p:nvSpPr>
        <p:spPr>
          <a:xfrm>
            <a:off x="4444138" y="2708920"/>
            <a:ext cx="3584246" cy="646331"/>
          </a:xfrm>
          <a:prstGeom prst="rect">
            <a:avLst/>
          </a:prstGeom>
        </p:spPr>
        <p:txBody>
          <a:bodyPr wrap="square">
            <a:spAutoFit/>
          </a:bodyPr>
          <a:lstStyle/>
          <a:p>
            <a:r>
              <a:rPr lang="en-US" dirty="0" smtClean="0">
                <a:latin typeface=""/>
              </a:rPr>
              <a:t>JCA</a:t>
            </a:r>
            <a:r>
              <a:rPr lang="zh-CN" altLang="en-US" dirty="0" smtClean="0">
                <a:latin typeface=""/>
              </a:rPr>
              <a:t>主要的</a:t>
            </a:r>
            <a:r>
              <a:rPr lang="en-US" altLang="zh-CN" dirty="0" smtClean="0">
                <a:latin typeface=""/>
              </a:rPr>
              <a:t>API</a:t>
            </a:r>
            <a:r>
              <a:rPr lang="zh-CN" altLang="en-US" dirty="0" smtClean="0">
                <a:latin typeface=""/>
              </a:rPr>
              <a:t>：</a:t>
            </a:r>
            <a:endParaRPr lang="en-US" altLang="zh-CN" dirty="0" smtClean="0">
              <a:latin typeface=""/>
            </a:endParaRPr>
          </a:p>
          <a:p>
            <a:r>
              <a:rPr lang="zh-CN" altLang="en-US" dirty="0" smtClean="0"/>
              <a:t>核心类与接口：</a:t>
            </a:r>
            <a:endParaRPr lang="en-US" altLang="zh-CN" dirty="0" smtClean="0"/>
          </a:p>
        </p:txBody>
      </p:sp>
      <p:pic>
        <p:nvPicPr>
          <p:cNvPr id="8" name="Picture 7"/>
          <p:cNvPicPr>
            <a:picLocks noChangeAspect="1"/>
          </p:cNvPicPr>
          <p:nvPr/>
        </p:nvPicPr>
        <p:blipFill>
          <a:blip r:embed="rId3"/>
          <a:stretch>
            <a:fillRect/>
          </a:stretch>
        </p:blipFill>
        <p:spPr>
          <a:xfrm>
            <a:off x="3995356" y="3573016"/>
            <a:ext cx="5003351" cy="2348198"/>
          </a:xfrm>
          <a:prstGeom prst="rect">
            <a:avLst/>
          </a:prstGeom>
        </p:spPr>
      </p:pic>
    </p:spTree>
    <p:extLst>
      <p:ext uri="{BB962C8B-B14F-4D97-AF65-F5344CB8AC3E}">
        <p14:creationId xmlns:p14="http://schemas.microsoft.com/office/powerpoint/2010/main" val="2028144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为什么要学习安卓逆向</a:t>
            </a:r>
            <a:endParaRPr lang="en-US" altLang="zh-CN" sz="2400" dirty="0">
              <a:solidFill>
                <a:schemeClr val="accent3"/>
              </a:solidFill>
            </a:endParaRPr>
          </a:p>
        </p:txBody>
      </p:sp>
      <p:sp>
        <p:nvSpPr>
          <p:cNvPr id="7" name="Shape 138"/>
          <p:cNvSpPr/>
          <p:nvPr/>
        </p:nvSpPr>
        <p:spPr>
          <a:xfrm>
            <a:off x="611560" y="1253953"/>
            <a:ext cx="6870256" cy="461661"/>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r>
              <a:rPr lang="zh-CN" altLang="en-US" sz="2400" smtClean="0">
                <a:solidFill>
                  <a:schemeClr val="tx1"/>
                </a:solidFill>
                <a:latin typeface="微软雅黑" charset="0"/>
                <a:ea typeface="微软雅黑" charset="0"/>
                <a:sym typeface="+mn-ea"/>
              </a:rPr>
              <a:t>逆向技术常见的应用场景</a:t>
            </a:r>
            <a:endParaRPr sz="2400" dirty="0">
              <a:solidFill>
                <a:schemeClr val="tx1"/>
              </a:solidFill>
              <a:latin typeface="微软雅黑" charset="0"/>
              <a:ea typeface="微软雅黑" charset="0"/>
              <a:sym typeface="+mn-ea"/>
            </a:endParaRPr>
          </a:p>
        </p:txBody>
      </p:sp>
      <p:sp>
        <p:nvSpPr>
          <p:cNvPr id="5" name="Rectangle 4"/>
          <p:cNvSpPr/>
          <p:nvPr/>
        </p:nvSpPr>
        <p:spPr>
          <a:xfrm>
            <a:off x="916784" y="1916832"/>
            <a:ext cx="7111600" cy="2585323"/>
          </a:xfrm>
          <a:prstGeom prst="rect">
            <a:avLst/>
          </a:prstGeom>
        </p:spPr>
        <p:txBody>
          <a:bodyPr wrap="square">
            <a:spAutoFit/>
          </a:bodyPr>
          <a:lstStyle/>
          <a:p>
            <a:pPr marL="342900" indent="-342900">
              <a:buAutoNum type="arabicPeriod"/>
            </a:pPr>
            <a:r>
              <a:rPr lang="en-US" altLang="zh-CN" dirty="0" smtClean="0"/>
              <a:t>app</a:t>
            </a:r>
            <a:r>
              <a:rPr lang="zh-CN" altLang="en-US" dirty="0" smtClean="0"/>
              <a:t>安全审查</a:t>
            </a:r>
            <a:endParaRPr lang="en-US" altLang="zh-CN" dirty="0" smtClean="0"/>
          </a:p>
          <a:p>
            <a:pPr marL="342900" indent="-342900">
              <a:buAutoNum type="arabicPeriod"/>
            </a:pPr>
            <a:endParaRPr lang="en-US" dirty="0" smtClean="0"/>
          </a:p>
          <a:p>
            <a:pPr marL="342900" indent="-342900">
              <a:buAutoNum type="arabicPeriod"/>
            </a:pPr>
            <a:r>
              <a:rPr lang="zh-CN" altLang="en-US" dirty="0" smtClean="0"/>
              <a:t>系统漏洞挖掘</a:t>
            </a:r>
            <a:endParaRPr lang="en-US" altLang="zh-CN" dirty="0" smtClean="0"/>
          </a:p>
          <a:p>
            <a:pPr marL="342900" indent="-342900">
              <a:buAutoNum type="arabicPeriod"/>
            </a:pPr>
            <a:endParaRPr lang="en-US" dirty="0"/>
          </a:p>
          <a:p>
            <a:pPr marL="342900" indent="-342900">
              <a:buAutoNum type="arabicPeriod"/>
            </a:pPr>
            <a:r>
              <a:rPr lang="zh-CN" altLang="en-US" dirty="0" smtClean="0"/>
              <a:t>恶意代码杀查</a:t>
            </a:r>
            <a:endParaRPr lang="en-US" altLang="zh-CN" dirty="0" smtClean="0"/>
          </a:p>
          <a:p>
            <a:pPr marL="342900" indent="-342900">
              <a:buAutoNum type="arabicPeriod"/>
            </a:pPr>
            <a:endParaRPr lang="en-US" dirty="0"/>
          </a:p>
          <a:p>
            <a:pPr marL="342900" indent="-342900">
              <a:buAutoNum type="arabicPeriod"/>
            </a:pPr>
            <a:r>
              <a:rPr lang="zh-CN" altLang="en-US" dirty="0" smtClean="0"/>
              <a:t>同行业竞品</a:t>
            </a:r>
            <a:r>
              <a:rPr lang="zh-CN" altLang="en-US" dirty="0"/>
              <a:t>技术原理</a:t>
            </a:r>
            <a:r>
              <a:rPr lang="zh-CN" altLang="en-US" dirty="0" smtClean="0"/>
              <a:t>分析</a:t>
            </a:r>
            <a:endParaRPr lang="en-US" altLang="zh-CN" dirty="0" smtClean="0"/>
          </a:p>
          <a:p>
            <a:pPr marL="342900" indent="-342900">
              <a:buAutoNum type="arabicPeriod"/>
            </a:pPr>
            <a:endParaRPr lang="en-US" dirty="0"/>
          </a:p>
          <a:p>
            <a:pPr marL="342900" indent="-342900">
              <a:buAutoNum type="arabicPeriod"/>
            </a:pPr>
            <a:r>
              <a:rPr lang="zh-CN" altLang="en-US" dirty="0" smtClean="0"/>
              <a:t>移除安全机制</a:t>
            </a:r>
            <a:endParaRPr lang="en-US" altLang="zh-CN" dirty="0" smtClean="0"/>
          </a:p>
        </p:txBody>
      </p:sp>
    </p:spTree>
    <p:extLst>
      <p:ext uri="{BB962C8B-B14F-4D97-AF65-F5344CB8AC3E}">
        <p14:creationId xmlns:p14="http://schemas.microsoft.com/office/powerpoint/2010/main" val="730310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23528" y="1237162"/>
            <a:ext cx="7416824" cy="461665"/>
          </a:xfrm>
          <a:prstGeom prst="rect">
            <a:avLst/>
          </a:prstGeom>
        </p:spPr>
        <p:txBody>
          <a:bodyPr wrap="square">
            <a:spAutoFit/>
          </a:bodyPr>
          <a:lstStyle/>
          <a:p>
            <a:r>
              <a:rPr lang="en-US" altLang="zh-CN" sz="2400" dirty="0" smtClean="0"/>
              <a:t>SPI</a:t>
            </a:r>
            <a:r>
              <a:rPr lang="zh-CN" altLang="en-US" sz="2400" dirty="0" smtClean="0"/>
              <a:t>（</a:t>
            </a:r>
            <a:r>
              <a:rPr lang="en-US" sz="2400" dirty="0" smtClean="0"/>
              <a:t>Service </a:t>
            </a:r>
            <a:r>
              <a:rPr lang="en-US" sz="2400" dirty="0"/>
              <a:t>Provider Interface</a:t>
            </a:r>
            <a:r>
              <a:rPr lang="zh-CN" altLang="en-US" sz="2400" dirty="0" smtClean="0"/>
              <a:t>）</a:t>
            </a:r>
            <a:endParaRPr lang="en-US" altLang="zh-CN" sz="2400" dirty="0" smtClean="0"/>
          </a:p>
        </p:txBody>
      </p:sp>
      <p:sp>
        <p:nvSpPr>
          <p:cNvPr id="5" name="TextBox 4"/>
          <p:cNvSpPr txBox="1"/>
          <p:nvPr/>
        </p:nvSpPr>
        <p:spPr>
          <a:xfrm>
            <a:off x="611560" y="1838882"/>
            <a:ext cx="8352928" cy="2308324"/>
          </a:xfrm>
          <a:prstGeom prst="rect">
            <a:avLst/>
          </a:prstGeom>
          <a:noFill/>
        </p:spPr>
        <p:txBody>
          <a:bodyPr wrap="square" rtlCol="0">
            <a:spAutoFit/>
          </a:bodyPr>
          <a:lstStyle/>
          <a:p>
            <a:r>
              <a:rPr lang="zh-CN" altLang="en-US" smtClean="0"/>
              <a:t>安全相关的</a:t>
            </a:r>
            <a:r>
              <a:rPr lang="en-US" altLang="zh-CN" smtClean="0"/>
              <a:t>API</a:t>
            </a:r>
            <a:r>
              <a:rPr lang="zh-CN" altLang="en-US" smtClean="0"/>
              <a:t>：</a:t>
            </a:r>
            <a:endParaRPr lang="en-US" altLang="zh-CN" smtClean="0"/>
          </a:p>
          <a:p>
            <a:r>
              <a:rPr lang="en-US" altLang="zh-CN" smtClean="0"/>
              <a:t>java.security</a:t>
            </a:r>
          </a:p>
          <a:p>
            <a:r>
              <a:rPr lang="en-US" altLang="zh-CN" smtClean="0"/>
              <a:t>javax.crypto</a:t>
            </a:r>
          </a:p>
          <a:p>
            <a:r>
              <a:rPr lang="en-US" altLang="zh-CN" smtClean="0"/>
              <a:t>java.security.cert</a:t>
            </a:r>
          </a:p>
          <a:p>
            <a:r>
              <a:rPr lang="en-US" altLang="zh-CN" smtClean="0"/>
              <a:t>java.security.spec</a:t>
            </a:r>
          </a:p>
          <a:p>
            <a:r>
              <a:rPr lang="en-US" altLang="zh-CN" smtClean="0"/>
              <a:t>javax.crypto.spec</a:t>
            </a:r>
          </a:p>
          <a:p>
            <a:r>
              <a:rPr lang="en-US" altLang="zh-CN" smtClean="0"/>
              <a:t>java.security.interfaces</a:t>
            </a:r>
          </a:p>
          <a:p>
            <a:r>
              <a:rPr lang="en-US" altLang="zh-CN" smtClean="0"/>
              <a:t>javax.crypto.interfaces</a:t>
            </a:r>
            <a:endParaRPr lang="en-US" altLang="zh-CN" dirty="0" smtClean="0"/>
          </a:p>
        </p:txBody>
      </p:sp>
      <p:sp>
        <p:nvSpPr>
          <p:cNvPr id="10" name="Rectangle 9"/>
          <p:cNvSpPr/>
          <p:nvPr/>
        </p:nvSpPr>
        <p:spPr>
          <a:xfrm>
            <a:off x="611560" y="4437699"/>
            <a:ext cx="4572000" cy="923330"/>
          </a:xfrm>
          <a:prstGeom prst="rect">
            <a:avLst/>
          </a:prstGeom>
        </p:spPr>
        <p:txBody>
          <a:bodyPr>
            <a:spAutoFit/>
          </a:bodyPr>
          <a:lstStyle/>
          <a:p>
            <a:r>
              <a:rPr lang="en-US"/>
              <a:t>import javax.crypto</a:t>
            </a:r>
            <a:r>
              <a:rPr lang="en-US" smtClean="0"/>
              <a:t>.*;</a:t>
            </a:r>
          </a:p>
          <a:p>
            <a:r>
              <a:rPr lang="en-US" smtClean="0"/>
              <a:t>Cipher </a:t>
            </a:r>
            <a:r>
              <a:rPr lang="en-US"/>
              <a:t>c = Cipher.getInstance("AES</a:t>
            </a:r>
            <a:r>
              <a:rPr lang="en-US" smtClean="0"/>
              <a:t>");</a:t>
            </a:r>
          </a:p>
          <a:p>
            <a:r>
              <a:rPr lang="en-US" smtClean="0"/>
              <a:t>c.init(ENCRYPT_MODE</a:t>
            </a:r>
            <a:r>
              <a:rPr lang="en-US"/>
              <a:t>, key);</a:t>
            </a:r>
          </a:p>
        </p:txBody>
      </p:sp>
      <p:pic>
        <p:nvPicPr>
          <p:cNvPr id="11" name="Picture 10"/>
          <p:cNvPicPr>
            <a:picLocks noChangeAspect="1"/>
          </p:cNvPicPr>
          <p:nvPr/>
        </p:nvPicPr>
        <p:blipFill>
          <a:blip r:embed="rId2"/>
          <a:stretch>
            <a:fillRect/>
          </a:stretch>
        </p:blipFill>
        <p:spPr>
          <a:xfrm>
            <a:off x="5533163" y="1412776"/>
            <a:ext cx="2743200" cy="4432300"/>
          </a:xfrm>
          <a:prstGeom prst="rect">
            <a:avLst/>
          </a:prstGeom>
        </p:spPr>
      </p:pic>
    </p:spTree>
    <p:extLst>
      <p:ext uri="{BB962C8B-B14F-4D97-AF65-F5344CB8AC3E}">
        <p14:creationId xmlns:p14="http://schemas.microsoft.com/office/powerpoint/2010/main" val="13653179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289288" y="1182574"/>
            <a:ext cx="7416824" cy="461665"/>
          </a:xfrm>
          <a:prstGeom prst="rect">
            <a:avLst/>
          </a:prstGeom>
        </p:spPr>
        <p:txBody>
          <a:bodyPr wrap="square">
            <a:spAutoFit/>
          </a:bodyPr>
          <a:lstStyle/>
          <a:p>
            <a:r>
              <a:rPr lang="en-US" altLang="zh-CN" sz="2400" smtClean="0"/>
              <a:t>KeyStore</a:t>
            </a:r>
            <a:r>
              <a:rPr lang="zh-CN" altLang="en-US" sz="2400" smtClean="0"/>
              <a:t> 密钥存储</a:t>
            </a:r>
            <a:endParaRPr lang="en-US" altLang="zh-CN" sz="2400" dirty="0" smtClean="0"/>
          </a:p>
        </p:txBody>
      </p:sp>
      <p:sp>
        <p:nvSpPr>
          <p:cNvPr id="5" name="TextBox 4"/>
          <p:cNvSpPr txBox="1"/>
          <p:nvPr/>
        </p:nvSpPr>
        <p:spPr>
          <a:xfrm>
            <a:off x="611560" y="1735648"/>
            <a:ext cx="8352928" cy="1477328"/>
          </a:xfrm>
          <a:prstGeom prst="rect">
            <a:avLst/>
          </a:prstGeom>
          <a:noFill/>
        </p:spPr>
        <p:txBody>
          <a:bodyPr wrap="square" rtlCol="0">
            <a:spAutoFit/>
          </a:bodyPr>
          <a:lstStyle/>
          <a:p>
            <a:r>
              <a:rPr lang="en-US" altLang="zh-CN" smtClean="0"/>
              <a:t>KeyStore</a:t>
            </a:r>
            <a:r>
              <a:rPr lang="zh-CN" altLang="en-US" smtClean="0"/>
              <a:t>类型：</a:t>
            </a:r>
            <a:endParaRPr lang="en-US" altLang="zh-CN" smtClean="0"/>
          </a:p>
          <a:p>
            <a:r>
              <a:rPr lang="en-US" altLang="zh-CN" smtClean="0"/>
              <a:t>1.jks</a:t>
            </a:r>
            <a:r>
              <a:rPr lang="zh-CN" altLang="en-US" smtClean="0"/>
              <a:t>。</a:t>
            </a:r>
            <a:r>
              <a:rPr lang="en-US" smtClean="0"/>
              <a:t>SunJCE</a:t>
            </a:r>
            <a:r>
              <a:rPr lang="zh-CN" altLang="en-US" smtClean="0"/>
              <a:t> </a:t>
            </a:r>
            <a:r>
              <a:rPr lang="en-US" altLang="zh-CN" smtClean="0"/>
              <a:t>Provider</a:t>
            </a:r>
            <a:r>
              <a:rPr lang="zh-CN" altLang="en-US" smtClean="0"/>
              <a:t>提供，安卓中无法使用。</a:t>
            </a:r>
            <a:endParaRPr lang="en-US" altLang="zh-CN" smtClean="0"/>
          </a:p>
          <a:p>
            <a:r>
              <a:rPr lang="en-US" altLang="zh-CN" smtClean="0"/>
              <a:t>2.bks</a:t>
            </a:r>
            <a:r>
              <a:rPr lang="zh-CN" altLang="en-US" smtClean="0"/>
              <a:t>。</a:t>
            </a:r>
            <a:r>
              <a:rPr lang="en-US" altLang="zh-CN" smtClean="0"/>
              <a:t>BC Provider</a:t>
            </a:r>
            <a:r>
              <a:rPr lang="zh-CN" altLang="en-US" smtClean="0"/>
              <a:t>提供，安卓默认支持。</a:t>
            </a:r>
            <a:endParaRPr lang="en-US" altLang="zh-CN" smtClean="0"/>
          </a:p>
          <a:p>
            <a:r>
              <a:rPr lang="en-US" altLang="zh-CN" smtClean="0"/>
              <a:t>3.pkcs12</a:t>
            </a:r>
            <a:r>
              <a:rPr lang="zh-CN" altLang="en-US" smtClean="0"/>
              <a:t>。</a:t>
            </a:r>
            <a:r>
              <a:rPr lang="en-US" smtClean="0"/>
              <a:t>JDKPKCS12KeyStore</a:t>
            </a:r>
            <a:r>
              <a:rPr lang="zh-CN" altLang="en-US" smtClean="0"/>
              <a:t>，</a:t>
            </a:r>
            <a:r>
              <a:rPr lang="en-US" altLang="zh-CN"/>
              <a:t> BC Provider</a:t>
            </a:r>
            <a:r>
              <a:rPr lang="zh-CN" altLang="en-US" smtClean="0"/>
              <a:t>提供，</a:t>
            </a:r>
            <a:r>
              <a:rPr lang="zh-CN" altLang="en-US"/>
              <a:t>安卓默认支持</a:t>
            </a:r>
            <a:r>
              <a:rPr lang="zh-CN" altLang="en-US" smtClean="0"/>
              <a:t>。</a:t>
            </a:r>
            <a:endParaRPr lang="en-US" altLang="zh-CN" smtClean="0"/>
          </a:p>
          <a:p>
            <a:r>
              <a:rPr lang="en-US" altLang="zh-CN" smtClean="0"/>
              <a:t>4.dks</a:t>
            </a:r>
            <a:r>
              <a:rPr lang="zh-CN" altLang="en-US" smtClean="0"/>
              <a:t>。</a:t>
            </a:r>
            <a:r>
              <a:rPr lang="en-US" altLang="zh-CN"/>
              <a:t>D</a:t>
            </a:r>
            <a:r>
              <a:rPr lang="en-US" smtClean="0"/>
              <a:t>omain</a:t>
            </a:r>
            <a:r>
              <a:rPr lang="zh-CN" altLang="en-US" smtClean="0"/>
              <a:t> </a:t>
            </a:r>
            <a:r>
              <a:rPr lang="en-US" altLang="zh-CN" smtClean="0"/>
              <a:t>KeyStore</a:t>
            </a:r>
            <a:r>
              <a:rPr lang="zh-CN" altLang="en-US" smtClean="0"/>
              <a:t>。不常用。</a:t>
            </a:r>
            <a:endParaRPr lang="en-US" altLang="zh-CN" dirty="0" smtClean="0"/>
          </a:p>
        </p:txBody>
      </p:sp>
      <p:pic>
        <p:nvPicPr>
          <p:cNvPr id="11" name="Picture 10"/>
          <p:cNvPicPr>
            <a:picLocks noChangeAspect="1"/>
          </p:cNvPicPr>
          <p:nvPr/>
        </p:nvPicPr>
        <p:blipFill>
          <a:blip r:embed="rId2"/>
          <a:stretch>
            <a:fillRect/>
          </a:stretch>
        </p:blipFill>
        <p:spPr>
          <a:xfrm>
            <a:off x="611560" y="3903407"/>
            <a:ext cx="3865757" cy="1662689"/>
          </a:xfrm>
          <a:prstGeom prst="rect">
            <a:avLst/>
          </a:prstGeom>
        </p:spPr>
      </p:pic>
      <p:sp>
        <p:nvSpPr>
          <p:cNvPr id="14" name="TextBox 13"/>
          <p:cNvSpPr txBox="1"/>
          <p:nvPr/>
        </p:nvSpPr>
        <p:spPr>
          <a:xfrm>
            <a:off x="641131" y="3394841"/>
            <a:ext cx="607859" cy="369332"/>
          </a:xfrm>
          <a:prstGeom prst="rect">
            <a:avLst/>
          </a:prstGeom>
          <a:noFill/>
        </p:spPr>
        <p:txBody>
          <a:bodyPr wrap="none" rtlCol="0">
            <a:spAutoFit/>
          </a:bodyPr>
          <a:lstStyle/>
          <a:p>
            <a:r>
              <a:rPr lang="en-US" smtClean="0"/>
              <a:t>bks:</a:t>
            </a:r>
            <a:endParaRPr lang="en-US"/>
          </a:p>
        </p:txBody>
      </p:sp>
      <p:pic>
        <p:nvPicPr>
          <p:cNvPr id="15" name="Picture 14"/>
          <p:cNvPicPr>
            <a:picLocks noChangeAspect="1"/>
          </p:cNvPicPr>
          <p:nvPr/>
        </p:nvPicPr>
        <p:blipFill>
          <a:blip r:embed="rId3"/>
          <a:stretch>
            <a:fillRect/>
          </a:stretch>
        </p:blipFill>
        <p:spPr>
          <a:xfrm>
            <a:off x="4759865" y="3903407"/>
            <a:ext cx="4067944" cy="1662689"/>
          </a:xfrm>
          <a:prstGeom prst="rect">
            <a:avLst/>
          </a:prstGeom>
        </p:spPr>
      </p:pic>
      <p:sp>
        <p:nvSpPr>
          <p:cNvPr id="17" name="TextBox 16"/>
          <p:cNvSpPr txBox="1"/>
          <p:nvPr/>
        </p:nvSpPr>
        <p:spPr>
          <a:xfrm>
            <a:off x="4816381" y="3419708"/>
            <a:ext cx="979755" cy="369332"/>
          </a:xfrm>
          <a:prstGeom prst="rect">
            <a:avLst/>
          </a:prstGeom>
          <a:noFill/>
        </p:spPr>
        <p:txBody>
          <a:bodyPr wrap="none" rtlCol="0">
            <a:spAutoFit/>
          </a:bodyPr>
          <a:lstStyle/>
          <a:p>
            <a:r>
              <a:rPr lang="en-US" smtClean="0"/>
              <a:t>pkcs12:</a:t>
            </a:r>
            <a:endParaRPr lang="en-US"/>
          </a:p>
        </p:txBody>
      </p:sp>
    </p:spTree>
    <p:extLst>
      <p:ext uri="{BB962C8B-B14F-4D97-AF65-F5344CB8AC3E}">
        <p14:creationId xmlns:p14="http://schemas.microsoft.com/office/powerpoint/2010/main" val="14710932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3" name="Rectangle 2"/>
          <p:cNvSpPr/>
          <p:nvPr/>
        </p:nvSpPr>
        <p:spPr>
          <a:xfrm>
            <a:off x="179512" y="1206342"/>
            <a:ext cx="7416824" cy="461665"/>
          </a:xfrm>
          <a:prstGeom prst="rect">
            <a:avLst/>
          </a:prstGeom>
        </p:spPr>
        <p:txBody>
          <a:bodyPr wrap="square">
            <a:spAutoFit/>
          </a:bodyPr>
          <a:lstStyle/>
          <a:p>
            <a:r>
              <a:rPr lang="en-US" altLang="zh-CN" sz="2400" dirty="0" smtClean="0"/>
              <a:t>JSSE</a:t>
            </a:r>
            <a:r>
              <a:rPr lang="zh-CN" altLang="en-US" sz="2400" dirty="0" smtClean="0"/>
              <a:t>（</a:t>
            </a:r>
            <a:r>
              <a:rPr lang="en-US" altLang="zh-CN" sz="2400" dirty="0" smtClean="0"/>
              <a:t>Java </a:t>
            </a:r>
            <a:r>
              <a:rPr lang="en-US" altLang="zh-CN" sz="2400" dirty="0"/>
              <a:t>Secure Socket </a:t>
            </a:r>
            <a:r>
              <a:rPr lang="en-US" altLang="zh-CN" sz="2400" dirty="0" smtClean="0"/>
              <a:t>Extension</a:t>
            </a:r>
            <a:r>
              <a:rPr lang="zh-CN" altLang="en-US" sz="2400" dirty="0" smtClean="0"/>
              <a:t>）</a:t>
            </a:r>
            <a:endParaRPr lang="en-US" altLang="zh-CN" sz="2400" dirty="0" smtClean="0"/>
          </a:p>
        </p:txBody>
      </p:sp>
      <p:sp>
        <p:nvSpPr>
          <p:cNvPr id="2" name="TextBox 1"/>
          <p:cNvSpPr txBox="1"/>
          <p:nvPr/>
        </p:nvSpPr>
        <p:spPr>
          <a:xfrm>
            <a:off x="722678" y="1915266"/>
            <a:ext cx="6660798" cy="646331"/>
          </a:xfrm>
          <a:prstGeom prst="rect">
            <a:avLst/>
          </a:prstGeom>
          <a:noFill/>
        </p:spPr>
        <p:txBody>
          <a:bodyPr wrap="none" rtlCol="0">
            <a:spAutoFit/>
          </a:bodyPr>
          <a:lstStyle/>
          <a:p>
            <a:r>
              <a:rPr lang="en-US" dirty="0" smtClean="0"/>
              <a:t>JSSE</a:t>
            </a:r>
            <a:r>
              <a:rPr lang="zh-CN" altLang="en-US" dirty="0" smtClean="0"/>
              <a:t>的用途：为</a:t>
            </a:r>
            <a:r>
              <a:rPr lang="en-US" altLang="zh-CN" dirty="0" smtClean="0"/>
              <a:t>Java</a:t>
            </a:r>
            <a:r>
              <a:rPr lang="zh-CN" altLang="en-US" dirty="0" smtClean="0"/>
              <a:t>版本的</a:t>
            </a:r>
            <a:r>
              <a:rPr lang="en-US" altLang="zh-CN" dirty="0" smtClean="0"/>
              <a:t>SSL</a:t>
            </a:r>
            <a:r>
              <a:rPr lang="zh-CN" altLang="en-US" dirty="0" smtClean="0"/>
              <a:t>（</a:t>
            </a:r>
            <a:r>
              <a:rPr lang="en-US" dirty="0" smtClean="0"/>
              <a:t>Secure </a:t>
            </a:r>
            <a:r>
              <a:rPr lang="en-US" dirty="0"/>
              <a:t>Sockets Layer </a:t>
            </a:r>
            <a:r>
              <a:rPr lang="zh-CN" altLang="en-US" dirty="0" smtClean="0"/>
              <a:t>）与</a:t>
            </a:r>
            <a:endParaRPr lang="en-US" altLang="zh-CN" dirty="0" smtClean="0"/>
          </a:p>
          <a:p>
            <a:r>
              <a:rPr lang="en-US" altLang="zh-CN" dirty="0"/>
              <a:t>	</a:t>
            </a:r>
            <a:r>
              <a:rPr lang="en-US" altLang="zh-CN" dirty="0" smtClean="0"/>
              <a:t>		TLS</a:t>
            </a:r>
            <a:r>
              <a:rPr lang="zh-CN" altLang="en-US" dirty="0" smtClean="0"/>
              <a:t>（</a:t>
            </a:r>
            <a:r>
              <a:rPr lang="en-US" dirty="0" smtClean="0"/>
              <a:t>Transport </a:t>
            </a:r>
            <a:r>
              <a:rPr lang="en-US" dirty="0"/>
              <a:t>Layer Security </a:t>
            </a:r>
            <a:r>
              <a:rPr lang="zh-CN" altLang="en-US" dirty="0" smtClean="0"/>
              <a:t>）提供框架实现。</a:t>
            </a:r>
            <a:endParaRPr lang="en-US" dirty="0"/>
          </a:p>
        </p:txBody>
      </p:sp>
      <p:sp>
        <p:nvSpPr>
          <p:cNvPr id="5" name="TextBox 4"/>
          <p:cNvSpPr txBox="1"/>
          <p:nvPr/>
        </p:nvSpPr>
        <p:spPr>
          <a:xfrm>
            <a:off x="773666" y="2808856"/>
            <a:ext cx="5631670" cy="2431435"/>
          </a:xfrm>
          <a:prstGeom prst="rect">
            <a:avLst/>
          </a:prstGeom>
          <a:noFill/>
        </p:spPr>
        <p:txBody>
          <a:bodyPr wrap="none" rtlCol="0">
            <a:spAutoFit/>
          </a:bodyPr>
          <a:lstStyle/>
          <a:p>
            <a:r>
              <a:rPr lang="en-US" altLang="zh-CN" smtClean="0"/>
              <a:t>JSSE</a:t>
            </a:r>
            <a:r>
              <a:rPr lang="zh-CN" altLang="en-US" smtClean="0"/>
              <a:t>标准</a:t>
            </a:r>
            <a:r>
              <a:rPr lang="en-US" altLang="zh-CN" smtClean="0"/>
              <a:t>API</a:t>
            </a:r>
            <a:r>
              <a:rPr lang="zh-CN" altLang="en-US" smtClean="0"/>
              <a:t>：</a:t>
            </a:r>
            <a:endParaRPr lang="en-US" altLang="zh-CN" smtClean="0"/>
          </a:p>
          <a:p>
            <a:r>
              <a:rPr lang="en-US" altLang="zh-CN" sz="1400"/>
              <a:t>1. </a:t>
            </a:r>
            <a:r>
              <a:rPr lang="en-US" altLang="zh-CN" sz="1400" smtClean="0"/>
              <a:t>ServerSocketFactory</a:t>
            </a:r>
            <a:r>
              <a:rPr lang="zh-CN" altLang="en-US" sz="1400" smtClean="0"/>
              <a:t>、</a:t>
            </a:r>
            <a:r>
              <a:rPr lang="en-US" altLang="zh-CN" sz="1400" smtClean="0"/>
              <a:t>SocketFactory</a:t>
            </a:r>
          </a:p>
          <a:p>
            <a:r>
              <a:rPr lang="en-US" altLang="zh-CN" sz="1400" smtClean="0"/>
              <a:t>2.</a:t>
            </a:r>
            <a:r>
              <a:rPr lang="zh-CN" altLang="en-US" sz="1400" smtClean="0"/>
              <a:t>非阻塞引擎用于处理</a:t>
            </a:r>
            <a:r>
              <a:rPr lang="en-US" altLang="zh-CN" sz="1400" smtClean="0"/>
              <a:t>SSL/TLS</a:t>
            </a:r>
            <a:r>
              <a:rPr lang="zh-CN" altLang="en-US" sz="1400" smtClean="0"/>
              <a:t>数据流（</a:t>
            </a:r>
            <a:r>
              <a:rPr lang="en-US" altLang="zh-CN" sz="1400"/>
              <a:t>SSLEngine</a:t>
            </a:r>
            <a:r>
              <a:rPr lang="zh-CN" altLang="en-US" sz="1400" smtClean="0"/>
              <a:t>）</a:t>
            </a:r>
            <a:endParaRPr lang="en-US" altLang="zh-CN" sz="1400"/>
          </a:p>
          <a:p>
            <a:r>
              <a:rPr lang="en-US" altLang="zh-CN" sz="1400" smtClean="0"/>
              <a:t>3.</a:t>
            </a:r>
            <a:r>
              <a:rPr lang="zh-CN" altLang="en-US" sz="1400" smtClean="0"/>
              <a:t>创建套接字、服务套接字、</a:t>
            </a:r>
            <a:r>
              <a:rPr lang="en-US" altLang="zh-CN" sz="1400" smtClean="0"/>
              <a:t>SSL</a:t>
            </a:r>
            <a:r>
              <a:rPr lang="zh-CN" altLang="en-US" sz="1400" smtClean="0"/>
              <a:t>服务套接字以及使用的类</a:t>
            </a:r>
            <a:endParaRPr lang="en-US" altLang="zh-CN" sz="1400" smtClean="0"/>
          </a:p>
          <a:p>
            <a:r>
              <a:rPr lang="en-US" altLang="zh-CN" sz="1400" smtClean="0"/>
              <a:t>4.</a:t>
            </a:r>
            <a:r>
              <a:rPr lang="zh-CN" altLang="en-US" sz="1400" smtClean="0"/>
              <a:t>套接字的类表示：安全套接字上下文类、安全工厂类与引擎类</a:t>
            </a:r>
            <a:endParaRPr lang="en-US" altLang="zh-CN" sz="1400" smtClean="0"/>
          </a:p>
          <a:p>
            <a:r>
              <a:rPr lang="en-US" altLang="zh-CN" sz="1400"/>
              <a:t>5</a:t>
            </a:r>
            <a:r>
              <a:rPr lang="en-US" altLang="zh-CN" sz="1400" smtClean="0"/>
              <a:t>.</a:t>
            </a:r>
            <a:r>
              <a:rPr lang="zh-CN" altLang="en-US" sz="1400" smtClean="0"/>
              <a:t>密钥与信任管理器接口（</a:t>
            </a:r>
            <a:r>
              <a:rPr lang="en-US" altLang="zh-CN" sz="1400" smtClean="0"/>
              <a:t>X509KeyManager</a:t>
            </a:r>
            <a:r>
              <a:rPr lang="zh-CN" altLang="en-US" sz="1400" smtClean="0"/>
              <a:t>、</a:t>
            </a:r>
            <a:r>
              <a:rPr lang="en-US" sz="1400" smtClean="0"/>
              <a:t>X509TrustManager</a:t>
            </a:r>
            <a:r>
              <a:rPr lang="zh-CN" altLang="en-US" sz="1400" smtClean="0"/>
              <a:t>）</a:t>
            </a:r>
            <a:endParaRPr lang="en-US" altLang="zh-CN" sz="1400"/>
          </a:p>
          <a:p>
            <a:endParaRPr lang="en-US" altLang="zh-CN" smtClean="0"/>
          </a:p>
          <a:p>
            <a:r>
              <a:rPr lang="zh-CN" altLang="en-US" smtClean="0"/>
              <a:t>安卓</a:t>
            </a:r>
            <a:r>
              <a:rPr lang="en-US" altLang="zh-CN" smtClean="0"/>
              <a:t>JSSE</a:t>
            </a:r>
            <a:r>
              <a:rPr lang="zh-CN" altLang="en-US" smtClean="0"/>
              <a:t>中的</a:t>
            </a:r>
            <a:r>
              <a:rPr lang="en-US" altLang="zh-CN" smtClean="0"/>
              <a:t>Provider</a:t>
            </a:r>
            <a:r>
              <a:rPr lang="zh-CN" altLang="en-US" smtClean="0"/>
              <a:t>：</a:t>
            </a:r>
            <a:endParaRPr lang="en-US" altLang="zh-CN" smtClean="0"/>
          </a:p>
          <a:p>
            <a:r>
              <a:rPr lang="en-US" sz="1400" smtClean="0"/>
              <a:t>HarmonyJSSE Provider</a:t>
            </a:r>
            <a:r>
              <a:rPr lang="zh-CN" altLang="en-US" sz="1400" smtClean="0"/>
              <a:t>：旧版本使用，代码基于</a:t>
            </a:r>
            <a:r>
              <a:rPr lang="en-US" altLang="zh-CN" sz="1400" smtClean="0"/>
              <a:t>Java</a:t>
            </a:r>
            <a:r>
              <a:rPr lang="zh-CN" altLang="en-US" sz="1400" smtClean="0"/>
              <a:t>实现。</a:t>
            </a:r>
            <a:endParaRPr lang="en-US" sz="1400" smtClean="0"/>
          </a:p>
          <a:p>
            <a:r>
              <a:rPr lang="en-US" sz="1400" smtClean="0"/>
              <a:t>OpenSSL Provider</a:t>
            </a:r>
            <a:r>
              <a:rPr lang="zh-CN" altLang="en-US" sz="1400" smtClean="0"/>
              <a:t>：新版本使用，代码基于</a:t>
            </a:r>
            <a:r>
              <a:rPr lang="en-US" altLang="zh-CN" sz="1400" smtClean="0"/>
              <a:t>JNI Native</a:t>
            </a:r>
            <a:r>
              <a:rPr lang="zh-CN" altLang="en-US" sz="1400" smtClean="0"/>
              <a:t>调用。</a:t>
            </a:r>
            <a:endParaRPr lang="en-US" sz="1400"/>
          </a:p>
        </p:txBody>
      </p:sp>
    </p:spTree>
    <p:extLst>
      <p:ext uri="{BB962C8B-B14F-4D97-AF65-F5344CB8AC3E}">
        <p14:creationId xmlns:p14="http://schemas.microsoft.com/office/powerpoint/2010/main" val="12863230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2" name="TextBox 1"/>
          <p:cNvSpPr txBox="1"/>
          <p:nvPr/>
        </p:nvSpPr>
        <p:spPr>
          <a:xfrm>
            <a:off x="335256" y="1186407"/>
            <a:ext cx="4958409" cy="461665"/>
          </a:xfrm>
          <a:prstGeom prst="rect">
            <a:avLst/>
          </a:prstGeom>
          <a:noFill/>
        </p:spPr>
        <p:txBody>
          <a:bodyPr wrap="none" rtlCol="0">
            <a:spAutoFit/>
          </a:bodyPr>
          <a:lstStyle/>
          <a:p>
            <a:r>
              <a:rPr lang="zh-CN" altLang="en-US" sz="2400" smtClean="0"/>
              <a:t>安卓中的证书绑定（</a:t>
            </a:r>
            <a:r>
              <a:rPr lang="en-US" altLang="zh-CN" sz="2400" smtClean="0"/>
              <a:t>Cert Pinning</a:t>
            </a:r>
            <a:r>
              <a:rPr lang="zh-CN" altLang="en-US" sz="2400" smtClean="0"/>
              <a:t>）</a:t>
            </a:r>
            <a:endParaRPr lang="en-US" sz="2400" dirty="0"/>
          </a:p>
        </p:txBody>
      </p:sp>
      <p:sp>
        <p:nvSpPr>
          <p:cNvPr id="5" name="TextBox 4"/>
          <p:cNvSpPr txBox="1"/>
          <p:nvPr/>
        </p:nvSpPr>
        <p:spPr>
          <a:xfrm>
            <a:off x="722678" y="1813810"/>
            <a:ext cx="6558206" cy="369332"/>
          </a:xfrm>
          <a:prstGeom prst="rect">
            <a:avLst/>
          </a:prstGeom>
          <a:noFill/>
        </p:spPr>
        <p:txBody>
          <a:bodyPr wrap="none" rtlCol="0">
            <a:spAutoFit/>
          </a:bodyPr>
          <a:lstStyle/>
          <a:p>
            <a:r>
              <a:rPr lang="en-US" altLang="zh-CN">
                <a:hlinkClick r:id="rId2"/>
              </a:rPr>
              <a:t>https://</a:t>
            </a:r>
            <a:r>
              <a:rPr lang="en-US" altLang="zh-CN" smtClean="0">
                <a:hlinkClick r:id="rId2"/>
              </a:rPr>
              <a:t>developer.android.com/training/articles/security-ssl.html</a:t>
            </a:r>
            <a:endParaRPr lang="en-US" altLang="zh-CN" smtClean="0"/>
          </a:p>
        </p:txBody>
      </p:sp>
      <p:pic>
        <p:nvPicPr>
          <p:cNvPr id="8" name="Picture 7"/>
          <p:cNvPicPr>
            <a:picLocks noChangeAspect="1"/>
          </p:cNvPicPr>
          <p:nvPr/>
        </p:nvPicPr>
        <p:blipFill>
          <a:blip r:embed="rId3"/>
          <a:stretch>
            <a:fillRect/>
          </a:stretch>
        </p:blipFill>
        <p:spPr>
          <a:xfrm>
            <a:off x="783380" y="2348880"/>
            <a:ext cx="7548902" cy="3744416"/>
          </a:xfrm>
          <a:prstGeom prst="rect">
            <a:avLst/>
          </a:prstGeom>
        </p:spPr>
      </p:pic>
    </p:spTree>
    <p:extLst>
      <p:ext uri="{BB962C8B-B14F-4D97-AF65-F5344CB8AC3E}">
        <p14:creationId xmlns:p14="http://schemas.microsoft.com/office/powerpoint/2010/main" val="12147505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安卓中的</a:t>
            </a:r>
            <a:r>
              <a:rPr lang="en-US" altLang="zh-CN" sz="2400" dirty="0">
                <a:solidFill>
                  <a:schemeClr val="accent3"/>
                </a:solidFill>
              </a:rPr>
              <a:t>JCA</a:t>
            </a:r>
            <a:r>
              <a:rPr lang="zh-CN" altLang="en-US" sz="2400" dirty="0">
                <a:solidFill>
                  <a:schemeClr val="accent3"/>
                </a:solidFill>
              </a:rPr>
              <a:t>与</a:t>
            </a:r>
            <a:r>
              <a:rPr lang="en-US" altLang="zh-CN" sz="2400" dirty="0">
                <a:solidFill>
                  <a:schemeClr val="accent3"/>
                </a:solidFill>
              </a:rPr>
              <a:t>JSSE</a:t>
            </a:r>
          </a:p>
        </p:txBody>
      </p:sp>
      <p:sp>
        <p:nvSpPr>
          <p:cNvPr id="2" name="TextBox 1"/>
          <p:cNvSpPr txBox="1"/>
          <p:nvPr/>
        </p:nvSpPr>
        <p:spPr>
          <a:xfrm>
            <a:off x="237118" y="1202280"/>
            <a:ext cx="6567824" cy="461665"/>
          </a:xfrm>
          <a:prstGeom prst="rect">
            <a:avLst/>
          </a:prstGeom>
          <a:noFill/>
        </p:spPr>
        <p:txBody>
          <a:bodyPr wrap="none" rtlCol="0">
            <a:spAutoFit/>
          </a:bodyPr>
          <a:lstStyle/>
          <a:p>
            <a:r>
              <a:rPr lang="zh-CN" altLang="en-US" sz="2400" smtClean="0"/>
              <a:t>绕过证书绑定！！！（</a:t>
            </a:r>
            <a:r>
              <a:rPr lang="en-US" altLang="zh-CN" sz="2400" smtClean="0"/>
              <a:t>Breaking Cert Pinning</a:t>
            </a:r>
            <a:r>
              <a:rPr lang="zh-CN" altLang="en-US" sz="2400" smtClean="0"/>
              <a:t>）</a:t>
            </a:r>
            <a:endParaRPr lang="en-US" sz="2400" dirty="0"/>
          </a:p>
        </p:txBody>
      </p:sp>
      <p:sp>
        <p:nvSpPr>
          <p:cNvPr id="5" name="TextBox 4"/>
          <p:cNvSpPr txBox="1"/>
          <p:nvPr/>
        </p:nvSpPr>
        <p:spPr>
          <a:xfrm>
            <a:off x="720870" y="1746986"/>
            <a:ext cx="1184940" cy="369332"/>
          </a:xfrm>
          <a:prstGeom prst="rect">
            <a:avLst/>
          </a:prstGeom>
          <a:noFill/>
        </p:spPr>
        <p:txBody>
          <a:bodyPr wrap="none" rtlCol="0">
            <a:spAutoFit/>
          </a:bodyPr>
          <a:lstStyle/>
          <a:p>
            <a:r>
              <a:rPr lang="en-US" smtClean="0"/>
              <a:t>Hook</a:t>
            </a:r>
            <a:r>
              <a:rPr lang="zh-CN" altLang="en-US" smtClean="0"/>
              <a:t>绕过</a:t>
            </a:r>
            <a:endParaRPr lang="en-US"/>
          </a:p>
        </p:txBody>
      </p:sp>
      <p:sp>
        <p:nvSpPr>
          <p:cNvPr id="9" name="TextBox 8"/>
          <p:cNvSpPr txBox="1"/>
          <p:nvPr/>
        </p:nvSpPr>
        <p:spPr>
          <a:xfrm>
            <a:off x="386797" y="2276872"/>
            <a:ext cx="2961067" cy="553998"/>
          </a:xfrm>
          <a:prstGeom prst="rect">
            <a:avLst/>
          </a:prstGeom>
          <a:noFill/>
        </p:spPr>
        <p:txBody>
          <a:bodyPr wrap="none" rtlCol="0">
            <a:spAutoFit/>
          </a:bodyPr>
          <a:lstStyle/>
          <a:p>
            <a:r>
              <a:rPr lang="zh-CN" altLang="en-US" smtClean="0"/>
              <a:t>基于</a:t>
            </a:r>
            <a:r>
              <a:rPr lang="en-US" altLang="zh-CN" smtClean="0"/>
              <a:t>Xposed</a:t>
            </a:r>
            <a:r>
              <a:rPr lang="zh-CN" altLang="en-US" smtClean="0"/>
              <a:t>：</a:t>
            </a:r>
            <a:r>
              <a:rPr lang="en-US" altLang="zh-CN" smtClean="0"/>
              <a:t>JustTrustMe</a:t>
            </a:r>
          </a:p>
          <a:p>
            <a:r>
              <a:rPr lang="en-US" altLang="zh-CN" sz="1200">
                <a:hlinkClick r:id="rId2"/>
              </a:rPr>
              <a:t>https://</a:t>
            </a:r>
            <a:r>
              <a:rPr lang="en-US" altLang="zh-CN" sz="1200" smtClean="0">
                <a:hlinkClick r:id="rId2"/>
              </a:rPr>
              <a:t>github.com/Fuzion24/JustTrustMe</a:t>
            </a:r>
            <a:endParaRPr lang="en-US" altLang="zh-CN" sz="1200" smtClean="0"/>
          </a:p>
        </p:txBody>
      </p:sp>
      <p:pic>
        <p:nvPicPr>
          <p:cNvPr id="10" name="Picture 9"/>
          <p:cNvPicPr>
            <a:picLocks noChangeAspect="1"/>
          </p:cNvPicPr>
          <p:nvPr/>
        </p:nvPicPr>
        <p:blipFill>
          <a:blip r:embed="rId3"/>
          <a:stretch>
            <a:fillRect/>
          </a:stretch>
        </p:blipFill>
        <p:spPr>
          <a:xfrm>
            <a:off x="237118" y="2996952"/>
            <a:ext cx="4262874" cy="2880320"/>
          </a:xfrm>
          <a:prstGeom prst="rect">
            <a:avLst/>
          </a:prstGeom>
        </p:spPr>
      </p:pic>
      <p:sp>
        <p:nvSpPr>
          <p:cNvPr id="12" name="TextBox 11"/>
          <p:cNvSpPr txBox="1"/>
          <p:nvPr/>
        </p:nvSpPr>
        <p:spPr>
          <a:xfrm>
            <a:off x="4676135" y="2298938"/>
            <a:ext cx="4288353" cy="553998"/>
          </a:xfrm>
          <a:prstGeom prst="rect">
            <a:avLst/>
          </a:prstGeom>
          <a:noFill/>
        </p:spPr>
        <p:txBody>
          <a:bodyPr wrap="none" rtlCol="0">
            <a:spAutoFit/>
          </a:bodyPr>
          <a:lstStyle/>
          <a:p>
            <a:r>
              <a:rPr lang="zh-CN" altLang="en-US" smtClean="0"/>
              <a:t>基于</a:t>
            </a:r>
            <a:r>
              <a:rPr lang="en-US"/>
              <a:t>Substrate</a:t>
            </a:r>
            <a:r>
              <a:rPr lang="zh-CN" altLang="en-US" smtClean="0"/>
              <a:t>：</a:t>
            </a:r>
            <a:r>
              <a:rPr lang="en-US" altLang="zh-CN" smtClean="0"/>
              <a:t>Android-SSL-TrustKiller</a:t>
            </a:r>
          </a:p>
          <a:p>
            <a:r>
              <a:rPr lang="en-US" altLang="zh-CN" sz="1200">
                <a:hlinkClick r:id="rId4"/>
              </a:rPr>
              <a:t>https://</a:t>
            </a:r>
            <a:r>
              <a:rPr lang="en-US" altLang="zh-CN" sz="1200" smtClean="0">
                <a:hlinkClick r:id="rId4"/>
              </a:rPr>
              <a:t>github.com/iSECPartners/Android-SSL-TrustKiller</a:t>
            </a:r>
            <a:endParaRPr lang="en-US" altLang="zh-CN" sz="1200" smtClean="0"/>
          </a:p>
        </p:txBody>
      </p:sp>
      <p:pic>
        <p:nvPicPr>
          <p:cNvPr id="13" name="Picture 12"/>
          <p:cNvPicPr>
            <a:picLocks noChangeAspect="1"/>
          </p:cNvPicPr>
          <p:nvPr/>
        </p:nvPicPr>
        <p:blipFill>
          <a:blip r:embed="rId5"/>
          <a:stretch>
            <a:fillRect/>
          </a:stretch>
        </p:blipFill>
        <p:spPr>
          <a:xfrm>
            <a:off x="4716016" y="3000268"/>
            <a:ext cx="4298694" cy="2877003"/>
          </a:xfrm>
          <a:prstGeom prst="rect">
            <a:avLst/>
          </a:prstGeom>
        </p:spPr>
      </p:pic>
    </p:spTree>
    <p:extLst>
      <p:ext uri="{BB962C8B-B14F-4D97-AF65-F5344CB8AC3E}">
        <p14:creationId xmlns:p14="http://schemas.microsoft.com/office/powerpoint/2010/main" val="588485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对称加密</a:t>
            </a:r>
            <a:endParaRPr lang="en-US" altLang="zh-CN" sz="2400" dirty="0">
              <a:solidFill>
                <a:schemeClr val="accent3"/>
              </a:solidFill>
            </a:endParaRPr>
          </a:p>
        </p:txBody>
      </p:sp>
      <p:pic>
        <p:nvPicPr>
          <p:cNvPr id="2" name="Picture 1"/>
          <p:cNvPicPr>
            <a:picLocks noChangeAspect="1"/>
          </p:cNvPicPr>
          <p:nvPr/>
        </p:nvPicPr>
        <p:blipFill>
          <a:blip r:embed="rId2"/>
          <a:stretch>
            <a:fillRect/>
          </a:stretch>
        </p:blipFill>
        <p:spPr>
          <a:xfrm>
            <a:off x="425548" y="2348880"/>
            <a:ext cx="8350109" cy="2228058"/>
          </a:xfrm>
          <a:prstGeom prst="rect">
            <a:avLst/>
          </a:prstGeom>
        </p:spPr>
      </p:pic>
      <p:sp>
        <p:nvSpPr>
          <p:cNvPr id="5" name="Rectangle 4"/>
          <p:cNvSpPr/>
          <p:nvPr/>
        </p:nvSpPr>
        <p:spPr>
          <a:xfrm>
            <a:off x="332592" y="1233491"/>
            <a:ext cx="2659702" cy="1015663"/>
          </a:xfrm>
          <a:prstGeom prst="rect">
            <a:avLst/>
          </a:prstGeom>
        </p:spPr>
        <p:txBody>
          <a:bodyPr wrap="none">
            <a:spAutoFit/>
          </a:bodyPr>
          <a:lstStyle/>
          <a:p>
            <a:r>
              <a:rPr lang="en-US" sz="2400" smtClean="0"/>
              <a:t>Cipher</a:t>
            </a:r>
            <a:r>
              <a:rPr lang="zh-CN" altLang="en-US" sz="2400" smtClean="0"/>
              <a:t>类</a:t>
            </a:r>
            <a:endParaRPr lang="en-US" altLang="zh-CN" sz="2400" smtClean="0"/>
          </a:p>
          <a:p>
            <a:endParaRPr lang="en-US" smtClean="0"/>
          </a:p>
          <a:p>
            <a:r>
              <a:rPr lang="en-US" smtClean="0"/>
              <a:t>algorithm/mode/padding</a:t>
            </a:r>
            <a:endParaRPr lang="en-US"/>
          </a:p>
        </p:txBody>
      </p:sp>
      <p:sp>
        <p:nvSpPr>
          <p:cNvPr id="6" name="TextBox 5"/>
          <p:cNvSpPr txBox="1"/>
          <p:nvPr/>
        </p:nvSpPr>
        <p:spPr>
          <a:xfrm>
            <a:off x="409903" y="4992414"/>
            <a:ext cx="7782900" cy="830997"/>
          </a:xfrm>
          <a:prstGeom prst="rect">
            <a:avLst/>
          </a:prstGeom>
          <a:noFill/>
        </p:spPr>
        <p:txBody>
          <a:bodyPr wrap="none" rtlCol="0">
            <a:spAutoFit/>
          </a:bodyPr>
          <a:lstStyle/>
          <a:p>
            <a:r>
              <a:rPr lang="en-US" sz="1600" smtClean="0"/>
              <a:t>algorithm</a:t>
            </a:r>
            <a:r>
              <a:rPr lang="zh-CN" altLang="en-US" sz="1600" smtClean="0"/>
              <a:t>：算法。</a:t>
            </a:r>
            <a:r>
              <a:rPr lang="en-US" altLang="zh-CN" sz="1600" smtClean="0"/>
              <a:t>AES</a:t>
            </a:r>
            <a:r>
              <a:rPr lang="zh-CN" altLang="en-US" sz="1600" smtClean="0"/>
              <a:t>、</a:t>
            </a:r>
            <a:r>
              <a:rPr lang="en-US" altLang="zh-CN" sz="1600" smtClean="0"/>
              <a:t>DES</a:t>
            </a:r>
            <a:r>
              <a:rPr lang="zh-CN" altLang="en-US" sz="1600" smtClean="0"/>
              <a:t>、</a:t>
            </a:r>
            <a:r>
              <a:rPr lang="en-US" sz="1600" smtClean="0"/>
              <a:t>DESede</a:t>
            </a:r>
            <a:r>
              <a:rPr lang="zh-CN" altLang="en-US" sz="1600" smtClean="0"/>
              <a:t>等。</a:t>
            </a:r>
            <a:endParaRPr lang="en-US" altLang="zh-CN" sz="1600" smtClean="0"/>
          </a:p>
          <a:p>
            <a:r>
              <a:rPr lang="en-US" sz="1600" smtClean="0"/>
              <a:t>mode</a:t>
            </a:r>
            <a:r>
              <a:rPr lang="zh-CN" altLang="en-US" sz="1600" smtClean="0"/>
              <a:t>：分组模式。</a:t>
            </a:r>
            <a:r>
              <a:rPr lang="en-US" altLang="zh-CN" sz="1600" smtClean="0"/>
              <a:t>ECB</a:t>
            </a:r>
            <a:r>
              <a:rPr lang="zh-CN" altLang="en-US" sz="1600" smtClean="0"/>
              <a:t>、</a:t>
            </a:r>
            <a:r>
              <a:rPr lang="en-US" altLang="zh-CN" sz="1600" smtClean="0"/>
              <a:t>CBC</a:t>
            </a:r>
            <a:r>
              <a:rPr lang="zh-CN" altLang="en-US" sz="1600" smtClean="0"/>
              <a:t>、</a:t>
            </a:r>
            <a:r>
              <a:rPr lang="en-US" altLang="zh-CN" sz="1600" smtClean="0"/>
              <a:t>CFB</a:t>
            </a:r>
            <a:r>
              <a:rPr lang="zh-CN" altLang="en-US" sz="1600" smtClean="0"/>
              <a:t>、</a:t>
            </a:r>
            <a:r>
              <a:rPr lang="en-US" altLang="zh-CN" sz="1600" smtClean="0"/>
              <a:t>OFB</a:t>
            </a:r>
            <a:r>
              <a:rPr lang="zh-CN" altLang="en-US" sz="1600" smtClean="0"/>
              <a:t>、</a:t>
            </a:r>
            <a:r>
              <a:rPr lang="en-US" altLang="zh-CN" sz="1600" smtClean="0"/>
              <a:t>CTR</a:t>
            </a:r>
            <a:r>
              <a:rPr lang="zh-CN" altLang="en-US" sz="1600" smtClean="0"/>
              <a:t>等。</a:t>
            </a:r>
            <a:endParaRPr lang="en-US" altLang="zh-CN" sz="1600" smtClean="0"/>
          </a:p>
          <a:p>
            <a:r>
              <a:rPr lang="en-US" sz="1600" smtClean="0"/>
              <a:t>padding</a:t>
            </a:r>
            <a:r>
              <a:rPr lang="zh-CN" altLang="en-US" sz="1600" smtClean="0"/>
              <a:t>：填充模式。</a:t>
            </a:r>
            <a:r>
              <a:rPr lang="en-US" sz="1600" smtClean="0"/>
              <a:t>PKCS5Padding</a:t>
            </a:r>
            <a:r>
              <a:rPr lang="zh-CN" altLang="en-US" sz="1600" smtClean="0"/>
              <a:t>、</a:t>
            </a:r>
            <a:r>
              <a:rPr lang="en-US" sz="1600" smtClean="0"/>
              <a:t>PKCS</a:t>
            </a:r>
            <a:r>
              <a:rPr lang="en-US" altLang="zh-CN" sz="1600" smtClean="0"/>
              <a:t>7</a:t>
            </a:r>
            <a:r>
              <a:rPr lang="en-US" sz="1600" smtClean="0"/>
              <a:t>Padding</a:t>
            </a:r>
            <a:r>
              <a:rPr lang="zh-CN" altLang="en-US" sz="1600" smtClean="0"/>
              <a:t>、</a:t>
            </a:r>
            <a:r>
              <a:rPr lang="en-US" sz="1600" smtClean="0"/>
              <a:t>NoPadding</a:t>
            </a:r>
            <a:r>
              <a:rPr lang="zh-CN" altLang="en-US" sz="1600" smtClean="0"/>
              <a:t>、</a:t>
            </a:r>
            <a:r>
              <a:rPr lang="en-US" altLang="zh-CN" sz="1600"/>
              <a:t>ZeroPadding</a:t>
            </a:r>
            <a:endParaRPr lang="en-US" sz="1600"/>
          </a:p>
        </p:txBody>
      </p:sp>
    </p:spTree>
    <p:extLst>
      <p:ext uri="{BB962C8B-B14F-4D97-AF65-F5344CB8AC3E}">
        <p14:creationId xmlns:p14="http://schemas.microsoft.com/office/powerpoint/2010/main" val="18971202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对称加密</a:t>
            </a:r>
            <a:endParaRPr lang="en-US" altLang="zh-CN" sz="2400" dirty="0">
              <a:solidFill>
                <a:schemeClr val="accent3"/>
              </a:solidFill>
            </a:endParaRPr>
          </a:p>
        </p:txBody>
      </p:sp>
      <p:pic>
        <p:nvPicPr>
          <p:cNvPr id="3" name="Picture 2"/>
          <p:cNvPicPr>
            <a:picLocks noChangeAspect="1"/>
          </p:cNvPicPr>
          <p:nvPr/>
        </p:nvPicPr>
        <p:blipFill>
          <a:blip r:embed="rId2"/>
          <a:stretch>
            <a:fillRect/>
          </a:stretch>
        </p:blipFill>
        <p:spPr>
          <a:xfrm>
            <a:off x="571500" y="1844824"/>
            <a:ext cx="7596336" cy="4041640"/>
          </a:xfrm>
          <a:prstGeom prst="rect">
            <a:avLst/>
          </a:prstGeom>
        </p:spPr>
      </p:pic>
      <p:sp>
        <p:nvSpPr>
          <p:cNvPr id="7" name="TextBox 6"/>
          <p:cNvSpPr txBox="1"/>
          <p:nvPr/>
        </p:nvSpPr>
        <p:spPr>
          <a:xfrm>
            <a:off x="323528" y="1196752"/>
            <a:ext cx="2954655" cy="461665"/>
          </a:xfrm>
          <a:prstGeom prst="rect">
            <a:avLst/>
          </a:prstGeom>
          <a:noFill/>
        </p:spPr>
        <p:txBody>
          <a:bodyPr wrap="none" rtlCol="0">
            <a:spAutoFit/>
          </a:bodyPr>
          <a:lstStyle/>
          <a:p>
            <a:r>
              <a:rPr lang="zh-CN" altLang="en-US" sz="2400" smtClean="0"/>
              <a:t>常见的对称加密算法</a:t>
            </a:r>
            <a:endParaRPr lang="en-US" sz="2400"/>
          </a:p>
        </p:txBody>
      </p:sp>
    </p:spTree>
    <p:extLst>
      <p:ext uri="{BB962C8B-B14F-4D97-AF65-F5344CB8AC3E}">
        <p14:creationId xmlns:p14="http://schemas.microsoft.com/office/powerpoint/2010/main" val="4937338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非对称加密</a:t>
            </a:r>
            <a:endParaRPr lang="en-US" altLang="zh-CN" sz="2400" dirty="0">
              <a:solidFill>
                <a:schemeClr val="accent3"/>
              </a:solidFill>
            </a:endParaRPr>
          </a:p>
        </p:txBody>
      </p:sp>
      <p:pic>
        <p:nvPicPr>
          <p:cNvPr id="5" name="Picture 4"/>
          <p:cNvPicPr>
            <a:picLocks noChangeAspect="1"/>
          </p:cNvPicPr>
          <p:nvPr/>
        </p:nvPicPr>
        <p:blipFill>
          <a:blip r:embed="rId2"/>
          <a:stretch>
            <a:fillRect/>
          </a:stretch>
        </p:blipFill>
        <p:spPr>
          <a:xfrm>
            <a:off x="417388" y="2492896"/>
            <a:ext cx="8547100" cy="1892300"/>
          </a:xfrm>
          <a:prstGeom prst="rect">
            <a:avLst/>
          </a:prstGeom>
        </p:spPr>
      </p:pic>
      <p:sp>
        <p:nvSpPr>
          <p:cNvPr id="8" name="Rectangle 7"/>
          <p:cNvSpPr/>
          <p:nvPr/>
        </p:nvSpPr>
        <p:spPr>
          <a:xfrm>
            <a:off x="301224" y="1307259"/>
            <a:ext cx="2659702" cy="1015663"/>
          </a:xfrm>
          <a:prstGeom prst="rect">
            <a:avLst/>
          </a:prstGeom>
        </p:spPr>
        <p:txBody>
          <a:bodyPr wrap="none">
            <a:spAutoFit/>
          </a:bodyPr>
          <a:lstStyle/>
          <a:p>
            <a:r>
              <a:rPr lang="en-US" sz="2400" smtClean="0"/>
              <a:t>Cipher</a:t>
            </a:r>
            <a:r>
              <a:rPr lang="zh-CN" altLang="en-US" sz="2400" smtClean="0"/>
              <a:t>类</a:t>
            </a:r>
            <a:endParaRPr lang="en-US" altLang="zh-CN" sz="2400" smtClean="0"/>
          </a:p>
          <a:p>
            <a:endParaRPr lang="en-US" smtClean="0"/>
          </a:p>
          <a:p>
            <a:r>
              <a:rPr lang="en-US" smtClean="0"/>
              <a:t>algorithm/mode/padding</a:t>
            </a:r>
            <a:endParaRPr lang="en-US"/>
          </a:p>
        </p:txBody>
      </p:sp>
      <p:sp>
        <p:nvSpPr>
          <p:cNvPr id="10" name="TextBox 9"/>
          <p:cNvSpPr txBox="1"/>
          <p:nvPr/>
        </p:nvSpPr>
        <p:spPr>
          <a:xfrm>
            <a:off x="430565" y="4725144"/>
            <a:ext cx="4780476" cy="830997"/>
          </a:xfrm>
          <a:prstGeom prst="rect">
            <a:avLst/>
          </a:prstGeom>
          <a:noFill/>
        </p:spPr>
        <p:txBody>
          <a:bodyPr wrap="none" rtlCol="0">
            <a:spAutoFit/>
          </a:bodyPr>
          <a:lstStyle/>
          <a:p>
            <a:r>
              <a:rPr lang="en-US" sz="1600" smtClean="0"/>
              <a:t>algorithm</a:t>
            </a:r>
            <a:r>
              <a:rPr lang="zh-CN" altLang="en-US" sz="1600" smtClean="0"/>
              <a:t>：算法。</a:t>
            </a:r>
            <a:r>
              <a:rPr lang="en-US" altLang="zh-CN" sz="1600" smtClean="0"/>
              <a:t>RSA</a:t>
            </a:r>
            <a:r>
              <a:rPr lang="zh-CN" altLang="en-US" sz="1600" smtClean="0"/>
              <a:t>、</a:t>
            </a:r>
            <a:r>
              <a:rPr lang="en-US" altLang="zh-CN" sz="1600" smtClean="0"/>
              <a:t>DSA</a:t>
            </a:r>
            <a:r>
              <a:rPr lang="zh-CN" altLang="en-US" sz="1600" smtClean="0"/>
              <a:t>等。</a:t>
            </a:r>
            <a:endParaRPr lang="en-US" altLang="zh-CN" sz="1600" smtClean="0"/>
          </a:p>
          <a:p>
            <a:r>
              <a:rPr lang="en-US" sz="1600" smtClean="0"/>
              <a:t>mode</a:t>
            </a:r>
            <a:r>
              <a:rPr lang="zh-CN" altLang="en-US" sz="1600" smtClean="0"/>
              <a:t>：分组模式。</a:t>
            </a:r>
            <a:r>
              <a:rPr lang="en-US" altLang="zh-CN" sz="1600" smtClean="0"/>
              <a:t>ECB</a:t>
            </a:r>
            <a:r>
              <a:rPr lang="zh-CN" altLang="en-US" sz="1600" smtClean="0"/>
              <a:t>。</a:t>
            </a:r>
            <a:endParaRPr lang="en-US" altLang="zh-CN" sz="1600" smtClean="0"/>
          </a:p>
          <a:p>
            <a:r>
              <a:rPr lang="en-US" sz="1600" smtClean="0"/>
              <a:t>padding</a:t>
            </a:r>
            <a:r>
              <a:rPr lang="zh-CN" altLang="en-US" sz="1600" smtClean="0"/>
              <a:t>：填充模式。</a:t>
            </a:r>
            <a:r>
              <a:rPr lang="en-US" sz="1600" smtClean="0"/>
              <a:t>PKCS</a:t>
            </a:r>
            <a:r>
              <a:rPr lang="en-US" altLang="zh-CN" sz="1600" smtClean="0"/>
              <a:t>1</a:t>
            </a:r>
            <a:r>
              <a:rPr lang="en-US" sz="1600" smtClean="0"/>
              <a:t>Padding</a:t>
            </a:r>
            <a:r>
              <a:rPr lang="zh-CN" altLang="en-US" sz="1600" smtClean="0"/>
              <a:t>、</a:t>
            </a:r>
            <a:r>
              <a:rPr lang="en-US" sz="1600" smtClean="0"/>
              <a:t>NoPadding</a:t>
            </a:r>
            <a:endParaRPr lang="en-US" sz="1600"/>
          </a:p>
        </p:txBody>
      </p:sp>
    </p:spTree>
    <p:extLst>
      <p:ext uri="{BB962C8B-B14F-4D97-AF65-F5344CB8AC3E}">
        <p14:creationId xmlns:p14="http://schemas.microsoft.com/office/powerpoint/2010/main" val="11308876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非对称加密</a:t>
            </a:r>
            <a:endParaRPr lang="en-US" altLang="zh-CN" sz="2400" dirty="0">
              <a:solidFill>
                <a:schemeClr val="accent3"/>
              </a:solidFill>
            </a:endParaRPr>
          </a:p>
        </p:txBody>
      </p:sp>
      <p:sp>
        <p:nvSpPr>
          <p:cNvPr id="8" name="Rectangle 7"/>
          <p:cNvSpPr/>
          <p:nvPr/>
        </p:nvSpPr>
        <p:spPr>
          <a:xfrm>
            <a:off x="323528" y="1214939"/>
            <a:ext cx="1723549" cy="461665"/>
          </a:xfrm>
          <a:prstGeom prst="rect">
            <a:avLst/>
          </a:prstGeom>
        </p:spPr>
        <p:txBody>
          <a:bodyPr wrap="none">
            <a:spAutoFit/>
          </a:bodyPr>
          <a:lstStyle/>
          <a:p>
            <a:r>
              <a:rPr lang="zh-CN" altLang="en-US" sz="2400" smtClean="0"/>
              <a:t>公钥与私钥</a:t>
            </a:r>
            <a:endParaRPr lang="en-US" sz="2400" smtClean="0"/>
          </a:p>
        </p:txBody>
      </p:sp>
      <p:sp>
        <p:nvSpPr>
          <p:cNvPr id="2" name="TextBox 1"/>
          <p:cNvSpPr txBox="1"/>
          <p:nvPr/>
        </p:nvSpPr>
        <p:spPr>
          <a:xfrm>
            <a:off x="391230" y="1844824"/>
            <a:ext cx="8573181" cy="2800767"/>
          </a:xfrm>
          <a:prstGeom prst="rect">
            <a:avLst/>
          </a:prstGeom>
          <a:noFill/>
        </p:spPr>
        <p:txBody>
          <a:bodyPr wrap="none" rtlCol="0">
            <a:spAutoFit/>
          </a:bodyPr>
          <a:lstStyle/>
          <a:p>
            <a:r>
              <a:rPr lang="zh-CN" altLang="en-US" smtClean="0"/>
              <a:t>存储格式：</a:t>
            </a:r>
            <a:endParaRPr lang="en-US" altLang="zh-CN" smtClean="0"/>
          </a:p>
          <a:p>
            <a:r>
              <a:rPr lang="en-US" altLang="zh-CN" sz="1400" smtClean="0"/>
              <a:t>DER</a:t>
            </a:r>
            <a:r>
              <a:rPr lang="zh-CN" altLang="en-US" sz="1400" smtClean="0"/>
              <a:t>（</a:t>
            </a:r>
            <a:r>
              <a:rPr lang="en-US" altLang="zh-CN" sz="1400"/>
              <a:t>Distinguished Encoding Rules</a:t>
            </a:r>
            <a:r>
              <a:rPr lang="zh-CN" altLang="en-US" sz="1400" smtClean="0"/>
              <a:t>）：</a:t>
            </a:r>
            <a:r>
              <a:rPr lang="zh-CN" altLang="en-US" sz="1400"/>
              <a:t>区分编码</a:t>
            </a:r>
            <a:r>
              <a:rPr lang="zh-CN" altLang="en-US" sz="1400" smtClean="0"/>
              <a:t>规则。二进制格式，记录的第一个字段信息是一个</a:t>
            </a:r>
            <a:endParaRPr lang="en-US" altLang="zh-CN" sz="1400" smtClean="0"/>
          </a:p>
          <a:p>
            <a:r>
              <a:rPr lang="en-US" sz="1400"/>
              <a:t>	</a:t>
            </a:r>
            <a:r>
              <a:rPr lang="en-US" sz="1400" smtClean="0"/>
              <a:t>ASN.1</a:t>
            </a:r>
            <a:r>
              <a:rPr lang="zh-CN" altLang="en-US" sz="1400" smtClean="0"/>
              <a:t>（</a:t>
            </a:r>
            <a:r>
              <a:rPr lang="en-US" altLang="zh-CN" sz="1400"/>
              <a:t>Abstract Syntax Notation One</a:t>
            </a:r>
            <a:r>
              <a:rPr lang="zh-CN" altLang="en-US" sz="1400" smtClean="0"/>
              <a:t>）</a:t>
            </a:r>
            <a:r>
              <a:rPr lang="en-US" sz="1400" smtClean="0"/>
              <a:t>对象</a:t>
            </a:r>
            <a:r>
              <a:rPr lang="zh-CN" altLang="en-US" sz="1400" smtClean="0"/>
              <a:t>。</a:t>
            </a:r>
            <a:r>
              <a:rPr lang="en-US" altLang="zh-CN" sz="1400" smtClean="0"/>
              <a:t>DER</a:t>
            </a:r>
            <a:r>
              <a:rPr lang="zh-CN" altLang="en-US" sz="1400" smtClean="0"/>
              <a:t>可用于编码公钥、私钥与证书。</a:t>
            </a:r>
            <a:endParaRPr lang="en-US" altLang="zh-CN" sz="1400" smtClean="0"/>
          </a:p>
          <a:p>
            <a:r>
              <a:rPr lang="en-US" sz="1400" smtClean="0"/>
              <a:t>PEM</a:t>
            </a:r>
            <a:r>
              <a:rPr lang="zh-CN" altLang="en-US" sz="1400" smtClean="0"/>
              <a:t>（</a:t>
            </a:r>
            <a:r>
              <a:rPr lang="en-US" altLang="zh-CN" sz="1400"/>
              <a:t>Privacy Enhanced Mail</a:t>
            </a:r>
            <a:r>
              <a:rPr lang="zh-CN" altLang="en-US" sz="1400" smtClean="0"/>
              <a:t>）：保密邮件的编码标准。</a:t>
            </a:r>
            <a:r>
              <a:rPr lang="zh-CN" altLang="en-US" sz="1400"/>
              <a:t>信息转换为</a:t>
            </a:r>
            <a:r>
              <a:rPr lang="en-US" altLang="zh-CN" sz="1400"/>
              <a:t>ASCII</a:t>
            </a:r>
            <a:r>
              <a:rPr lang="zh-CN" altLang="en-US" sz="1400"/>
              <a:t>码或其他</a:t>
            </a:r>
            <a:r>
              <a:rPr lang="zh-CN" altLang="en-US" sz="1400" smtClean="0"/>
              <a:t>编码，</a:t>
            </a:r>
            <a:r>
              <a:rPr lang="zh-CN" altLang="en-US" sz="1400"/>
              <a:t>使用</a:t>
            </a:r>
            <a:r>
              <a:rPr lang="en-US" altLang="zh-CN" sz="1400"/>
              <a:t>BASE64</a:t>
            </a:r>
            <a:r>
              <a:rPr lang="zh-CN" altLang="en-US" sz="1400" smtClean="0"/>
              <a:t>对</a:t>
            </a:r>
            <a:endParaRPr lang="en-US" altLang="zh-CN" sz="1400" smtClean="0"/>
          </a:p>
          <a:p>
            <a:r>
              <a:rPr lang="en-US" altLang="zh-CN" sz="1400"/>
              <a:t>	</a:t>
            </a:r>
            <a:r>
              <a:rPr lang="zh-CN" altLang="en-US" sz="1400" smtClean="0"/>
              <a:t>加密后</a:t>
            </a:r>
            <a:r>
              <a:rPr lang="zh-CN" altLang="en-US" sz="1400"/>
              <a:t>的信息进行</a:t>
            </a:r>
            <a:r>
              <a:rPr lang="zh-CN" altLang="en-US" sz="1400" smtClean="0"/>
              <a:t>编码。</a:t>
            </a:r>
            <a:r>
              <a:rPr lang="en-US" altLang="zh-CN" sz="1400"/>
              <a:t> DER</a:t>
            </a:r>
            <a:r>
              <a:rPr lang="zh-CN" altLang="en-US" sz="1400"/>
              <a:t>可用于编码公钥、私钥与证书</a:t>
            </a:r>
            <a:r>
              <a:rPr lang="zh-CN" altLang="en-US" sz="1400" smtClean="0"/>
              <a:t>。</a:t>
            </a:r>
            <a:endParaRPr lang="en-US" altLang="zh-CN" sz="1400" smtClean="0"/>
          </a:p>
          <a:p>
            <a:r>
              <a:rPr lang="en-US" sz="1400" smtClean="0"/>
              <a:t>XML</a:t>
            </a:r>
            <a:r>
              <a:rPr lang="zh-CN" altLang="en-US" sz="1400" smtClean="0"/>
              <a:t>：一些密码学的库支持使用</a:t>
            </a:r>
            <a:r>
              <a:rPr lang="en-US" altLang="zh-CN" sz="1400" smtClean="0"/>
              <a:t>XML</a:t>
            </a:r>
            <a:r>
              <a:rPr lang="zh-CN" altLang="en-US" sz="1400" smtClean="0"/>
              <a:t>保存公钥与私钥信息。</a:t>
            </a:r>
            <a:endParaRPr lang="en-US" altLang="zh-CN" sz="1400" smtClean="0"/>
          </a:p>
          <a:p>
            <a:endParaRPr lang="en-US" sz="1400"/>
          </a:p>
          <a:p>
            <a:r>
              <a:rPr lang="zh-CN" altLang="en-US" smtClean="0"/>
              <a:t>存储规范：</a:t>
            </a:r>
            <a:endParaRPr lang="en-US" altLang="zh-CN" smtClean="0"/>
          </a:p>
          <a:p>
            <a:r>
              <a:rPr lang="en-US" sz="1400" smtClean="0"/>
              <a:t>PKCS#1</a:t>
            </a:r>
            <a:r>
              <a:rPr lang="zh-CN" altLang="en-US" sz="1400" smtClean="0"/>
              <a:t>：</a:t>
            </a:r>
            <a:r>
              <a:rPr lang="en-US" altLang="zh-CN" sz="1400"/>
              <a:t> RSA </a:t>
            </a:r>
            <a:r>
              <a:rPr lang="en-US" altLang="zh-CN" sz="1400" smtClean="0"/>
              <a:t>Public/Private </a:t>
            </a:r>
            <a:r>
              <a:rPr lang="en-US" altLang="zh-CN" sz="1400"/>
              <a:t>Key </a:t>
            </a:r>
            <a:r>
              <a:rPr lang="en-US" altLang="zh-CN" sz="1400" smtClean="0"/>
              <a:t>file</a:t>
            </a:r>
            <a:r>
              <a:rPr lang="zh-CN" altLang="en-US" sz="1400" smtClean="0"/>
              <a:t>。</a:t>
            </a:r>
            <a:r>
              <a:rPr lang="en-US" altLang="zh-CN" sz="1400" smtClean="0"/>
              <a:t>Java</a:t>
            </a:r>
            <a:r>
              <a:rPr lang="zh-CN" altLang="en-US" sz="1400" smtClean="0"/>
              <a:t>默认支持。</a:t>
            </a:r>
            <a:endParaRPr lang="en-US" altLang="zh-CN" sz="1400" smtClean="0"/>
          </a:p>
          <a:p>
            <a:r>
              <a:rPr lang="en-US" sz="1400" smtClean="0"/>
              <a:t>PKCS#8</a:t>
            </a:r>
            <a:r>
              <a:rPr lang="zh-CN" altLang="en-US" sz="1400" smtClean="0"/>
              <a:t>：</a:t>
            </a:r>
            <a:r>
              <a:rPr lang="en-US" altLang="zh-CN" sz="1400" smtClean="0"/>
              <a:t> Public/Private Key file</a:t>
            </a:r>
            <a:r>
              <a:rPr lang="zh-CN" altLang="en-US" sz="1400" smtClean="0"/>
              <a:t>。</a:t>
            </a:r>
            <a:r>
              <a:rPr lang="en-US" altLang="zh-CN" sz="1400" smtClean="0"/>
              <a:t>OpenSSL</a:t>
            </a:r>
            <a:r>
              <a:rPr lang="zh-CN" altLang="en-US" sz="1400" smtClean="0"/>
              <a:t>默认支持。</a:t>
            </a:r>
            <a:endParaRPr lang="en-US" altLang="zh-CN" sz="1400" smtClean="0"/>
          </a:p>
          <a:p>
            <a:endParaRPr lang="en-US" altLang="zh-CN" sz="1400"/>
          </a:p>
          <a:p>
            <a:r>
              <a:rPr lang="en-US" altLang="zh-CN" sz="1400"/>
              <a:t>ASN.1 </a:t>
            </a:r>
            <a:r>
              <a:rPr lang="en-US" sz="1400"/>
              <a:t>git://git.savannah.gnu.org/libtasn1.git</a:t>
            </a:r>
          </a:p>
        </p:txBody>
      </p:sp>
    </p:spTree>
    <p:extLst>
      <p:ext uri="{BB962C8B-B14F-4D97-AF65-F5344CB8AC3E}">
        <p14:creationId xmlns:p14="http://schemas.microsoft.com/office/powerpoint/2010/main" val="8122781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非对称加密</a:t>
            </a:r>
            <a:endParaRPr lang="en-US" altLang="zh-CN" sz="2400" dirty="0">
              <a:solidFill>
                <a:schemeClr val="accent3"/>
              </a:solidFill>
            </a:endParaRPr>
          </a:p>
        </p:txBody>
      </p:sp>
      <p:sp>
        <p:nvSpPr>
          <p:cNvPr id="8" name="Rectangle 7"/>
          <p:cNvSpPr/>
          <p:nvPr/>
        </p:nvSpPr>
        <p:spPr>
          <a:xfrm>
            <a:off x="323528" y="1249010"/>
            <a:ext cx="4376519" cy="461665"/>
          </a:xfrm>
          <a:prstGeom prst="rect">
            <a:avLst/>
          </a:prstGeom>
        </p:spPr>
        <p:txBody>
          <a:bodyPr wrap="none">
            <a:spAutoFit/>
          </a:bodyPr>
          <a:lstStyle/>
          <a:p>
            <a:r>
              <a:rPr lang="zh-CN" altLang="en-US" sz="2400" smtClean="0"/>
              <a:t>公钥与私钥</a:t>
            </a:r>
            <a:r>
              <a:rPr lang="en-US" altLang="zh-CN" sz="2400" smtClean="0"/>
              <a:t>-DER with </a:t>
            </a:r>
            <a:r>
              <a:rPr lang="en-US" sz="2400"/>
              <a:t>PKCS#1</a:t>
            </a:r>
            <a:endParaRPr lang="en-US" sz="2400" smtClean="0"/>
          </a:p>
        </p:txBody>
      </p:sp>
      <p:sp>
        <p:nvSpPr>
          <p:cNvPr id="7" name="TextBox 6"/>
          <p:cNvSpPr txBox="1"/>
          <p:nvPr/>
        </p:nvSpPr>
        <p:spPr>
          <a:xfrm>
            <a:off x="1176491" y="2060848"/>
            <a:ext cx="1595309" cy="369332"/>
          </a:xfrm>
          <a:prstGeom prst="rect">
            <a:avLst/>
          </a:prstGeom>
          <a:noFill/>
        </p:spPr>
        <p:txBody>
          <a:bodyPr wrap="none" rtlCol="0">
            <a:spAutoFit/>
          </a:bodyPr>
          <a:lstStyle/>
          <a:p>
            <a:r>
              <a:rPr lang="en-US" sz="1400" smtClean="0"/>
              <a:t>DER PrivateKey:</a:t>
            </a:r>
            <a:r>
              <a:rPr lang="en-US" smtClean="0"/>
              <a:t> </a:t>
            </a:r>
            <a:endParaRPr lang="en-US"/>
          </a:p>
        </p:txBody>
      </p:sp>
      <p:pic>
        <p:nvPicPr>
          <p:cNvPr id="5" name="Picture 4"/>
          <p:cNvPicPr>
            <a:picLocks noChangeAspect="1"/>
          </p:cNvPicPr>
          <p:nvPr/>
        </p:nvPicPr>
        <p:blipFill>
          <a:blip r:embed="rId2"/>
          <a:stretch>
            <a:fillRect/>
          </a:stretch>
        </p:blipFill>
        <p:spPr>
          <a:xfrm>
            <a:off x="334722" y="2521610"/>
            <a:ext cx="3861084" cy="1421313"/>
          </a:xfrm>
          <a:prstGeom prst="rect">
            <a:avLst/>
          </a:prstGeom>
        </p:spPr>
      </p:pic>
      <p:pic>
        <p:nvPicPr>
          <p:cNvPr id="9" name="Picture 8"/>
          <p:cNvPicPr>
            <a:picLocks noChangeAspect="1"/>
          </p:cNvPicPr>
          <p:nvPr/>
        </p:nvPicPr>
        <p:blipFill>
          <a:blip r:embed="rId3"/>
          <a:stretch>
            <a:fillRect/>
          </a:stretch>
        </p:blipFill>
        <p:spPr>
          <a:xfrm>
            <a:off x="334722" y="4772442"/>
            <a:ext cx="3910800" cy="1205238"/>
          </a:xfrm>
          <a:prstGeom prst="rect">
            <a:avLst/>
          </a:prstGeom>
        </p:spPr>
      </p:pic>
      <p:sp>
        <p:nvSpPr>
          <p:cNvPr id="10" name="TextBox 9"/>
          <p:cNvSpPr txBox="1"/>
          <p:nvPr/>
        </p:nvSpPr>
        <p:spPr>
          <a:xfrm>
            <a:off x="1237366" y="4293096"/>
            <a:ext cx="1526380" cy="369332"/>
          </a:xfrm>
          <a:prstGeom prst="rect">
            <a:avLst/>
          </a:prstGeom>
          <a:noFill/>
        </p:spPr>
        <p:txBody>
          <a:bodyPr wrap="none" rtlCol="0">
            <a:spAutoFit/>
          </a:bodyPr>
          <a:lstStyle/>
          <a:p>
            <a:r>
              <a:rPr lang="en-US" sz="1400" smtClean="0"/>
              <a:t>DER PublicKey:</a:t>
            </a:r>
            <a:r>
              <a:rPr lang="en-US" smtClean="0"/>
              <a:t> </a:t>
            </a:r>
            <a:endParaRPr lang="en-US"/>
          </a:p>
        </p:txBody>
      </p:sp>
      <p:pic>
        <p:nvPicPr>
          <p:cNvPr id="18" name="Picture 17"/>
          <p:cNvPicPr>
            <a:picLocks noChangeAspect="1"/>
          </p:cNvPicPr>
          <p:nvPr/>
        </p:nvPicPr>
        <p:blipFill>
          <a:blip r:embed="rId4"/>
          <a:stretch>
            <a:fillRect/>
          </a:stretch>
        </p:blipFill>
        <p:spPr>
          <a:xfrm>
            <a:off x="5004048" y="4725144"/>
            <a:ext cx="3915737" cy="1197374"/>
          </a:xfrm>
          <a:prstGeom prst="rect">
            <a:avLst/>
          </a:prstGeom>
        </p:spPr>
      </p:pic>
      <p:sp>
        <p:nvSpPr>
          <p:cNvPr id="19" name="TextBox 18"/>
          <p:cNvSpPr txBox="1"/>
          <p:nvPr/>
        </p:nvSpPr>
        <p:spPr>
          <a:xfrm>
            <a:off x="4514850" y="5213394"/>
            <a:ext cx="396262" cy="369332"/>
          </a:xfrm>
          <a:prstGeom prst="rect">
            <a:avLst/>
          </a:prstGeom>
          <a:noFill/>
        </p:spPr>
        <p:txBody>
          <a:bodyPr wrap="none" rtlCol="0">
            <a:spAutoFit/>
          </a:bodyPr>
          <a:lstStyle/>
          <a:p>
            <a:r>
              <a:rPr lang="en-US" smtClean="0"/>
              <a:t>-&gt;</a:t>
            </a:r>
            <a:endParaRPr lang="en-US"/>
          </a:p>
        </p:txBody>
      </p:sp>
      <p:sp>
        <p:nvSpPr>
          <p:cNvPr id="20" name="TextBox 19"/>
          <p:cNvSpPr txBox="1"/>
          <p:nvPr/>
        </p:nvSpPr>
        <p:spPr>
          <a:xfrm>
            <a:off x="4514850" y="3220652"/>
            <a:ext cx="396262" cy="369332"/>
          </a:xfrm>
          <a:prstGeom prst="rect">
            <a:avLst/>
          </a:prstGeom>
          <a:noFill/>
        </p:spPr>
        <p:txBody>
          <a:bodyPr wrap="none" rtlCol="0">
            <a:spAutoFit/>
          </a:bodyPr>
          <a:lstStyle/>
          <a:p>
            <a:r>
              <a:rPr lang="en-US" smtClean="0"/>
              <a:t>-&gt;</a:t>
            </a:r>
            <a:endParaRPr lang="en-US"/>
          </a:p>
        </p:txBody>
      </p:sp>
      <p:pic>
        <p:nvPicPr>
          <p:cNvPr id="21" name="Picture 20"/>
          <p:cNvPicPr>
            <a:picLocks noChangeAspect="1"/>
          </p:cNvPicPr>
          <p:nvPr/>
        </p:nvPicPr>
        <p:blipFill>
          <a:blip r:embed="rId5"/>
          <a:stretch>
            <a:fillRect/>
          </a:stretch>
        </p:blipFill>
        <p:spPr>
          <a:xfrm>
            <a:off x="5004047" y="2060848"/>
            <a:ext cx="3897421" cy="2435518"/>
          </a:xfrm>
          <a:prstGeom prst="rect">
            <a:avLst/>
          </a:prstGeom>
        </p:spPr>
      </p:pic>
    </p:spTree>
    <p:extLst>
      <p:ext uri="{BB962C8B-B14F-4D97-AF65-F5344CB8AC3E}">
        <p14:creationId xmlns:p14="http://schemas.microsoft.com/office/powerpoint/2010/main" val="987286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a:solidFill>
                  <a:schemeClr val="accent3"/>
                </a:solidFill>
              </a:rPr>
              <a:t>如何学习安卓逆向</a:t>
            </a:r>
            <a:endParaRPr lang="en-US" altLang="zh-CN" sz="2400" dirty="0">
              <a:solidFill>
                <a:schemeClr val="accent3"/>
              </a:solidFill>
            </a:endParaRPr>
          </a:p>
        </p:txBody>
      </p:sp>
      <p:sp>
        <p:nvSpPr>
          <p:cNvPr id="7" name="Shape 138"/>
          <p:cNvSpPr/>
          <p:nvPr/>
        </p:nvSpPr>
        <p:spPr>
          <a:xfrm>
            <a:off x="611560" y="1268760"/>
            <a:ext cx="4536504" cy="461661"/>
          </a:xfrm>
          <a:prstGeom prst="rect">
            <a:avLst/>
          </a:prstGeom>
          <a:ln w="12700">
            <a:miter lim="400000"/>
          </a:ln>
        </p:spPr>
        <p:txBody>
          <a:bodyPr wrap="square" lIns="45718" tIns="45718" rIns="45718" bIns="45718">
            <a:spAutoFit/>
          </a:bodyPr>
          <a:lstStyle/>
          <a:p>
            <a:pPr>
              <a:defRPr sz="2000" cap="all">
                <a:latin typeface="FZLanTingHeiS-H-GB"/>
                <a:ea typeface="FZLanTingHeiS-H-GB"/>
                <a:cs typeface="FZLanTingHeiS-H-GB"/>
                <a:sym typeface="FZLanTingHeiS-H-GB"/>
              </a:defRPr>
            </a:pPr>
            <a:r>
              <a:rPr lang="zh-CN" altLang="en-US" sz="2400" dirty="0" smtClean="0">
                <a:solidFill>
                  <a:schemeClr val="tx1"/>
                </a:solidFill>
                <a:latin typeface="微软雅黑" charset="0"/>
                <a:ea typeface="微软雅黑" charset="0"/>
                <a:sym typeface="+mn-ea"/>
              </a:rPr>
              <a:t>知识点</a:t>
            </a:r>
            <a:endParaRPr sz="2400" dirty="0">
              <a:solidFill>
                <a:schemeClr val="tx1"/>
              </a:solidFill>
              <a:latin typeface="微软雅黑" charset="0"/>
              <a:ea typeface="微软雅黑" charset="0"/>
              <a:sym typeface="+mn-ea"/>
            </a:endParaRPr>
          </a:p>
        </p:txBody>
      </p:sp>
      <p:sp>
        <p:nvSpPr>
          <p:cNvPr id="5" name="Rectangle 4"/>
          <p:cNvSpPr/>
          <p:nvPr/>
        </p:nvSpPr>
        <p:spPr>
          <a:xfrm>
            <a:off x="916784" y="1916832"/>
            <a:ext cx="7111600" cy="2862322"/>
          </a:xfrm>
          <a:prstGeom prst="rect">
            <a:avLst/>
          </a:prstGeom>
        </p:spPr>
        <p:txBody>
          <a:bodyPr wrap="square">
            <a:spAutoFit/>
          </a:bodyPr>
          <a:lstStyle/>
          <a:p>
            <a:pPr marL="342900" indent="-342900">
              <a:buAutoNum type="arabicPeriod"/>
            </a:pPr>
            <a:r>
              <a:rPr lang="en-US" altLang="zh-CN" dirty="0" smtClean="0"/>
              <a:t>Java</a:t>
            </a:r>
            <a:r>
              <a:rPr lang="zh-CN" altLang="en-US" dirty="0" smtClean="0"/>
              <a:t>基础（</a:t>
            </a:r>
            <a:r>
              <a:rPr lang="en-US" altLang="zh-CN" dirty="0" smtClean="0"/>
              <a:t>JCA</a:t>
            </a:r>
            <a:r>
              <a:rPr lang="zh-CN" altLang="en-US" dirty="0" smtClean="0"/>
              <a:t>、</a:t>
            </a:r>
            <a:r>
              <a:rPr lang="en-US" altLang="zh-CN" dirty="0" smtClean="0"/>
              <a:t>JSSE</a:t>
            </a:r>
            <a:r>
              <a:rPr lang="zh-CN" altLang="en-US" dirty="0" smtClean="0"/>
              <a:t>）</a:t>
            </a:r>
            <a:endParaRPr lang="en-US" altLang="zh-CN" dirty="0" smtClean="0"/>
          </a:p>
          <a:p>
            <a:pPr marL="342900" indent="-342900">
              <a:buAutoNum type="arabicPeriod"/>
            </a:pPr>
            <a:endParaRPr lang="en-US" dirty="0" smtClean="0"/>
          </a:p>
          <a:p>
            <a:pPr marL="342900" indent="-342900">
              <a:buAutoNum type="arabicPeriod"/>
            </a:pPr>
            <a:r>
              <a:rPr lang="zh-CN" altLang="en-US" dirty="0" smtClean="0"/>
              <a:t>文件格式（</a:t>
            </a:r>
            <a:r>
              <a:rPr lang="en-US" altLang="zh-CN" dirty="0" smtClean="0"/>
              <a:t>DEX</a:t>
            </a:r>
            <a:r>
              <a:rPr lang="zh-CN" altLang="en-US" dirty="0" smtClean="0"/>
              <a:t>、</a:t>
            </a:r>
            <a:r>
              <a:rPr lang="en-US" altLang="zh-CN" dirty="0" smtClean="0"/>
              <a:t>OAT</a:t>
            </a:r>
            <a:r>
              <a:rPr lang="zh-CN" altLang="en-US" dirty="0" smtClean="0"/>
              <a:t>、</a:t>
            </a:r>
            <a:r>
              <a:rPr lang="en-US" altLang="zh-CN" dirty="0" smtClean="0"/>
              <a:t>ELF</a:t>
            </a:r>
            <a:r>
              <a:rPr lang="zh-CN" altLang="en-US" dirty="0" smtClean="0"/>
              <a:t>、</a:t>
            </a:r>
            <a:r>
              <a:rPr lang="en-US" altLang="zh-CN" dirty="0" err="1" smtClean="0"/>
              <a:t>Smali</a:t>
            </a:r>
            <a:r>
              <a:rPr lang="zh-CN" altLang="en-US" dirty="0" smtClean="0"/>
              <a:t>、</a:t>
            </a:r>
            <a:r>
              <a:rPr lang="en-US" altLang="zh-CN" dirty="0" err="1"/>
              <a:t>resources.arsc</a:t>
            </a:r>
            <a:r>
              <a:rPr lang="zh-CN" altLang="en-US" dirty="0" smtClean="0"/>
              <a:t>）</a:t>
            </a:r>
            <a:endParaRPr lang="en-US" altLang="zh-CN" dirty="0" smtClean="0"/>
          </a:p>
          <a:p>
            <a:pPr marL="342900" indent="-342900">
              <a:buAutoNum type="arabicPeriod"/>
            </a:pPr>
            <a:endParaRPr lang="en-US" dirty="0"/>
          </a:p>
          <a:p>
            <a:pPr marL="342900" indent="-342900">
              <a:buAutoNum type="arabicPeriod"/>
            </a:pPr>
            <a:r>
              <a:rPr lang="en-US" altLang="zh-CN" dirty="0" err="1" smtClean="0"/>
              <a:t>Smali</a:t>
            </a:r>
            <a:r>
              <a:rPr lang="zh-CN" altLang="en-US" dirty="0" smtClean="0"/>
              <a:t>阅读、</a:t>
            </a:r>
            <a:r>
              <a:rPr lang="en-US" altLang="zh-CN" dirty="0" smtClean="0"/>
              <a:t>arm</a:t>
            </a:r>
            <a:r>
              <a:rPr lang="zh-CN" altLang="en-US" dirty="0" smtClean="0"/>
              <a:t>反汇编阅读</a:t>
            </a:r>
            <a:endParaRPr lang="en-US" altLang="zh-CN" dirty="0" smtClean="0"/>
          </a:p>
          <a:p>
            <a:pPr marL="342900" indent="-342900">
              <a:buAutoNum type="arabicPeriod"/>
            </a:pPr>
            <a:endParaRPr lang="en-US" dirty="0"/>
          </a:p>
          <a:p>
            <a:pPr marL="342900" indent="-342900">
              <a:buAutoNum type="arabicPeriod"/>
            </a:pPr>
            <a:r>
              <a:rPr lang="en-US" altLang="zh-CN" dirty="0" err="1" smtClean="0"/>
              <a:t>Apktool</a:t>
            </a:r>
            <a:r>
              <a:rPr lang="zh-CN" altLang="en-US" dirty="0" smtClean="0"/>
              <a:t>、</a:t>
            </a:r>
            <a:r>
              <a:rPr lang="en-US" altLang="zh-CN" dirty="0" err="1" smtClean="0"/>
              <a:t>smali</a:t>
            </a:r>
            <a:r>
              <a:rPr lang="en-US" altLang="zh-CN" dirty="0" smtClean="0"/>
              <a:t>/</a:t>
            </a:r>
            <a:r>
              <a:rPr lang="en-US" altLang="zh-CN" dirty="0" err="1" smtClean="0"/>
              <a:t>baksmali</a:t>
            </a:r>
            <a:r>
              <a:rPr lang="zh-CN" altLang="en-US" dirty="0" smtClean="0"/>
              <a:t>、</a:t>
            </a:r>
            <a:r>
              <a:rPr lang="en-US" altLang="zh-CN" dirty="0" err="1" smtClean="0"/>
              <a:t>enjarify</a:t>
            </a:r>
            <a:r>
              <a:rPr lang="zh-CN" altLang="en-US" dirty="0" smtClean="0"/>
              <a:t>、</a:t>
            </a:r>
            <a:r>
              <a:rPr lang="en-US" altLang="zh-CN" dirty="0" smtClean="0"/>
              <a:t>android-</a:t>
            </a:r>
            <a:r>
              <a:rPr lang="en-US" altLang="zh-CN" dirty="0" err="1" smtClean="0"/>
              <a:t>classyshark</a:t>
            </a:r>
            <a:r>
              <a:rPr lang="zh-CN" altLang="en-US" dirty="0" smtClean="0"/>
              <a:t>、</a:t>
            </a:r>
            <a:r>
              <a:rPr lang="en-US" altLang="zh-CN" dirty="0" err="1" smtClean="0"/>
              <a:t>jadx</a:t>
            </a:r>
            <a:r>
              <a:rPr lang="zh-CN" altLang="en-US" dirty="0" smtClean="0"/>
              <a:t>、</a:t>
            </a:r>
            <a:r>
              <a:rPr lang="en-US" altLang="zh-CN" dirty="0" smtClean="0"/>
              <a:t>JD-GUI</a:t>
            </a:r>
            <a:r>
              <a:rPr lang="zh-CN" altLang="en-US" dirty="0" smtClean="0"/>
              <a:t>、</a:t>
            </a:r>
            <a:r>
              <a:rPr lang="en-US" altLang="zh-CN" dirty="0" err="1" smtClean="0"/>
              <a:t>BytecodeViewer</a:t>
            </a:r>
            <a:r>
              <a:rPr lang="zh-CN" altLang="en-US" dirty="0" smtClean="0"/>
              <a:t>、</a:t>
            </a:r>
            <a:r>
              <a:rPr lang="en-US" altLang="zh-CN" dirty="0" smtClean="0"/>
              <a:t>Android Killer</a:t>
            </a:r>
            <a:r>
              <a:rPr lang="zh-CN" altLang="en-US" dirty="0" smtClean="0"/>
              <a:t>的使用</a:t>
            </a:r>
            <a:endParaRPr lang="en-US" altLang="zh-CN" dirty="0" smtClean="0"/>
          </a:p>
          <a:p>
            <a:pPr marL="342900" indent="-342900">
              <a:buAutoNum type="arabicPeriod"/>
            </a:pPr>
            <a:endParaRPr lang="en-US" dirty="0" smtClean="0"/>
          </a:p>
          <a:p>
            <a:pPr marL="342900" indent="-342900">
              <a:buAutoNum type="arabicPeriod"/>
            </a:pPr>
            <a:r>
              <a:rPr lang="en-US" dirty="0" smtClean="0"/>
              <a:t>JEB</a:t>
            </a:r>
            <a:r>
              <a:rPr lang="zh-CN" altLang="en-US" dirty="0" smtClean="0"/>
              <a:t>、</a:t>
            </a:r>
            <a:r>
              <a:rPr lang="en-US" altLang="zh-CN" dirty="0" err="1" smtClean="0"/>
              <a:t>jdb</a:t>
            </a:r>
            <a:r>
              <a:rPr lang="zh-CN" altLang="en-US" dirty="0" smtClean="0"/>
              <a:t>、</a:t>
            </a:r>
            <a:r>
              <a:rPr lang="en-US" altLang="zh-CN" dirty="0" smtClean="0"/>
              <a:t>Android Studio/</a:t>
            </a:r>
            <a:r>
              <a:rPr lang="en-US" altLang="zh-CN" dirty="0" err="1" smtClean="0"/>
              <a:t>Intellij</a:t>
            </a:r>
            <a:r>
              <a:rPr lang="en-US" altLang="zh-CN" dirty="0" smtClean="0"/>
              <a:t> IDEA</a:t>
            </a:r>
            <a:r>
              <a:rPr lang="zh-CN" altLang="en-US" dirty="0" smtClean="0"/>
              <a:t>、</a:t>
            </a:r>
            <a:r>
              <a:rPr lang="en-US" altLang="zh-CN" dirty="0" err="1" smtClean="0"/>
              <a:t>gdb</a:t>
            </a:r>
            <a:r>
              <a:rPr lang="zh-CN" altLang="en-US" dirty="0" smtClean="0"/>
              <a:t>、</a:t>
            </a:r>
            <a:r>
              <a:rPr lang="en-US" altLang="zh-CN" dirty="0" smtClean="0"/>
              <a:t>IDA Pro</a:t>
            </a:r>
            <a:r>
              <a:rPr lang="zh-CN" altLang="en-US" dirty="0" smtClean="0"/>
              <a:t>的使用</a:t>
            </a:r>
            <a:endParaRPr lang="en-US" dirty="0"/>
          </a:p>
        </p:txBody>
      </p:sp>
    </p:spTree>
    <p:extLst>
      <p:ext uri="{BB962C8B-B14F-4D97-AF65-F5344CB8AC3E}">
        <p14:creationId xmlns:p14="http://schemas.microsoft.com/office/powerpoint/2010/main" val="15084457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非对称加密</a:t>
            </a:r>
            <a:endParaRPr lang="en-US" altLang="zh-CN" sz="2400" dirty="0">
              <a:solidFill>
                <a:schemeClr val="accent3"/>
              </a:solidFill>
            </a:endParaRPr>
          </a:p>
        </p:txBody>
      </p:sp>
      <p:sp>
        <p:nvSpPr>
          <p:cNvPr id="8" name="Rectangle 7"/>
          <p:cNvSpPr/>
          <p:nvPr/>
        </p:nvSpPr>
        <p:spPr>
          <a:xfrm>
            <a:off x="323528" y="1284254"/>
            <a:ext cx="4376519" cy="461665"/>
          </a:xfrm>
          <a:prstGeom prst="rect">
            <a:avLst/>
          </a:prstGeom>
        </p:spPr>
        <p:txBody>
          <a:bodyPr wrap="none">
            <a:spAutoFit/>
          </a:bodyPr>
          <a:lstStyle/>
          <a:p>
            <a:r>
              <a:rPr lang="zh-CN" altLang="en-US" sz="2400" smtClean="0"/>
              <a:t>公钥与私钥</a:t>
            </a:r>
            <a:r>
              <a:rPr lang="en-US" altLang="zh-CN" sz="2400" smtClean="0"/>
              <a:t>-DER</a:t>
            </a:r>
            <a:r>
              <a:rPr lang="zh-CN" altLang="en-US" sz="2400" smtClean="0"/>
              <a:t> </a:t>
            </a:r>
            <a:r>
              <a:rPr lang="en-US" altLang="zh-CN" sz="2400" smtClean="0"/>
              <a:t>with </a:t>
            </a:r>
            <a:r>
              <a:rPr lang="en-US" sz="2400"/>
              <a:t>PKCS#8</a:t>
            </a:r>
            <a:endParaRPr lang="en-US" sz="2400" smtClean="0"/>
          </a:p>
        </p:txBody>
      </p:sp>
      <p:sp>
        <p:nvSpPr>
          <p:cNvPr id="11" name="TextBox 10"/>
          <p:cNvSpPr txBox="1"/>
          <p:nvPr/>
        </p:nvSpPr>
        <p:spPr>
          <a:xfrm>
            <a:off x="1248499" y="1988840"/>
            <a:ext cx="1595309" cy="369332"/>
          </a:xfrm>
          <a:prstGeom prst="rect">
            <a:avLst/>
          </a:prstGeom>
          <a:noFill/>
        </p:spPr>
        <p:txBody>
          <a:bodyPr wrap="none" rtlCol="0">
            <a:spAutoFit/>
          </a:bodyPr>
          <a:lstStyle/>
          <a:p>
            <a:r>
              <a:rPr lang="en-US" sz="1400" smtClean="0"/>
              <a:t>DER PrivateKey:</a:t>
            </a:r>
            <a:r>
              <a:rPr lang="en-US" smtClean="0"/>
              <a:t> </a:t>
            </a:r>
            <a:endParaRPr lang="en-US"/>
          </a:p>
        </p:txBody>
      </p:sp>
      <p:sp>
        <p:nvSpPr>
          <p:cNvPr id="12" name="TextBox 11"/>
          <p:cNvSpPr txBox="1"/>
          <p:nvPr/>
        </p:nvSpPr>
        <p:spPr>
          <a:xfrm>
            <a:off x="1099042" y="4192688"/>
            <a:ext cx="1526380" cy="369332"/>
          </a:xfrm>
          <a:prstGeom prst="rect">
            <a:avLst/>
          </a:prstGeom>
          <a:noFill/>
        </p:spPr>
        <p:txBody>
          <a:bodyPr wrap="none" rtlCol="0">
            <a:spAutoFit/>
          </a:bodyPr>
          <a:lstStyle/>
          <a:p>
            <a:r>
              <a:rPr lang="en-US" sz="1400" smtClean="0"/>
              <a:t>DER PublicKey:</a:t>
            </a:r>
            <a:r>
              <a:rPr lang="en-US" smtClean="0"/>
              <a:t> </a:t>
            </a:r>
            <a:endParaRPr lang="en-US"/>
          </a:p>
        </p:txBody>
      </p:sp>
      <p:pic>
        <p:nvPicPr>
          <p:cNvPr id="13" name="Picture 12"/>
          <p:cNvPicPr>
            <a:picLocks noChangeAspect="1"/>
          </p:cNvPicPr>
          <p:nvPr/>
        </p:nvPicPr>
        <p:blipFill>
          <a:blip r:embed="rId2"/>
          <a:stretch>
            <a:fillRect/>
          </a:stretch>
        </p:blipFill>
        <p:spPr>
          <a:xfrm>
            <a:off x="695886" y="2445739"/>
            <a:ext cx="2795994" cy="1606481"/>
          </a:xfrm>
          <a:prstGeom prst="rect">
            <a:avLst/>
          </a:prstGeom>
        </p:spPr>
      </p:pic>
      <p:pic>
        <p:nvPicPr>
          <p:cNvPr id="14" name="Picture 13"/>
          <p:cNvPicPr>
            <a:picLocks noChangeAspect="1"/>
          </p:cNvPicPr>
          <p:nvPr/>
        </p:nvPicPr>
        <p:blipFill>
          <a:blip r:embed="rId3"/>
          <a:stretch>
            <a:fillRect/>
          </a:stretch>
        </p:blipFill>
        <p:spPr>
          <a:xfrm>
            <a:off x="485554" y="4649588"/>
            <a:ext cx="3294358" cy="1299692"/>
          </a:xfrm>
          <a:prstGeom prst="rect">
            <a:avLst/>
          </a:prstGeom>
        </p:spPr>
      </p:pic>
      <p:sp>
        <p:nvSpPr>
          <p:cNvPr id="15" name="TextBox 14"/>
          <p:cNvSpPr txBox="1"/>
          <p:nvPr/>
        </p:nvSpPr>
        <p:spPr>
          <a:xfrm>
            <a:off x="3923928" y="5011566"/>
            <a:ext cx="396262" cy="369332"/>
          </a:xfrm>
          <a:prstGeom prst="rect">
            <a:avLst/>
          </a:prstGeom>
          <a:noFill/>
        </p:spPr>
        <p:txBody>
          <a:bodyPr wrap="none" rtlCol="0">
            <a:spAutoFit/>
          </a:bodyPr>
          <a:lstStyle/>
          <a:p>
            <a:r>
              <a:rPr lang="en-US" smtClean="0"/>
              <a:t>-&gt;</a:t>
            </a:r>
            <a:endParaRPr lang="en-US"/>
          </a:p>
        </p:txBody>
      </p:sp>
      <p:sp>
        <p:nvSpPr>
          <p:cNvPr id="16" name="TextBox 15"/>
          <p:cNvSpPr txBox="1"/>
          <p:nvPr/>
        </p:nvSpPr>
        <p:spPr>
          <a:xfrm>
            <a:off x="3923928" y="2780928"/>
            <a:ext cx="396262" cy="369332"/>
          </a:xfrm>
          <a:prstGeom prst="rect">
            <a:avLst/>
          </a:prstGeom>
          <a:noFill/>
        </p:spPr>
        <p:txBody>
          <a:bodyPr wrap="none" rtlCol="0">
            <a:spAutoFit/>
          </a:bodyPr>
          <a:lstStyle/>
          <a:p>
            <a:r>
              <a:rPr lang="en-US" smtClean="0"/>
              <a:t>-&gt;</a:t>
            </a:r>
            <a:endParaRPr lang="en-US"/>
          </a:p>
        </p:txBody>
      </p:sp>
      <p:pic>
        <p:nvPicPr>
          <p:cNvPr id="2" name="Picture 1"/>
          <p:cNvPicPr>
            <a:picLocks noChangeAspect="1"/>
          </p:cNvPicPr>
          <p:nvPr/>
        </p:nvPicPr>
        <p:blipFill>
          <a:blip r:embed="rId4"/>
          <a:stretch>
            <a:fillRect/>
          </a:stretch>
        </p:blipFill>
        <p:spPr>
          <a:xfrm>
            <a:off x="4716016" y="2060848"/>
            <a:ext cx="3731114" cy="1987824"/>
          </a:xfrm>
          <a:prstGeom prst="rect">
            <a:avLst/>
          </a:prstGeom>
        </p:spPr>
      </p:pic>
      <p:pic>
        <p:nvPicPr>
          <p:cNvPr id="17" name="Picture 16"/>
          <p:cNvPicPr>
            <a:picLocks noChangeAspect="1"/>
          </p:cNvPicPr>
          <p:nvPr/>
        </p:nvPicPr>
        <p:blipFill>
          <a:blip r:embed="rId5"/>
          <a:stretch>
            <a:fillRect/>
          </a:stretch>
        </p:blipFill>
        <p:spPr>
          <a:xfrm>
            <a:off x="4716016" y="4387922"/>
            <a:ext cx="3731114" cy="1777382"/>
          </a:xfrm>
          <a:prstGeom prst="rect">
            <a:avLst/>
          </a:prstGeom>
        </p:spPr>
      </p:pic>
    </p:spTree>
    <p:extLst>
      <p:ext uri="{BB962C8B-B14F-4D97-AF65-F5344CB8AC3E}">
        <p14:creationId xmlns:p14="http://schemas.microsoft.com/office/powerpoint/2010/main" val="14726110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非对称加密</a:t>
            </a:r>
            <a:endParaRPr lang="en-US" altLang="zh-CN" sz="2400" dirty="0">
              <a:solidFill>
                <a:schemeClr val="accent3"/>
              </a:solidFill>
            </a:endParaRPr>
          </a:p>
        </p:txBody>
      </p:sp>
      <p:sp>
        <p:nvSpPr>
          <p:cNvPr id="8" name="Rectangle 7"/>
          <p:cNvSpPr/>
          <p:nvPr/>
        </p:nvSpPr>
        <p:spPr>
          <a:xfrm>
            <a:off x="309608" y="1231840"/>
            <a:ext cx="4392549" cy="461665"/>
          </a:xfrm>
          <a:prstGeom prst="rect">
            <a:avLst/>
          </a:prstGeom>
        </p:spPr>
        <p:txBody>
          <a:bodyPr wrap="none">
            <a:spAutoFit/>
          </a:bodyPr>
          <a:lstStyle/>
          <a:p>
            <a:r>
              <a:rPr lang="zh-CN" altLang="en-US" sz="2400" smtClean="0"/>
              <a:t>公钥与私钥</a:t>
            </a:r>
            <a:r>
              <a:rPr lang="en-US" altLang="zh-CN" sz="2400" smtClean="0"/>
              <a:t>-PEM with </a:t>
            </a:r>
            <a:r>
              <a:rPr lang="en-US" sz="2400"/>
              <a:t>PKCS#1</a:t>
            </a:r>
            <a:endParaRPr lang="en-US" sz="2400" smtClean="0"/>
          </a:p>
        </p:txBody>
      </p:sp>
      <p:sp>
        <p:nvSpPr>
          <p:cNvPr id="7" name="TextBox 6"/>
          <p:cNvSpPr txBox="1"/>
          <p:nvPr/>
        </p:nvSpPr>
        <p:spPr>
          <a:xfrm>
            <a:off x="1968579" y="1916832"/>
            <a:ext cx="1604927" cy="369332"/>
          </a:xfrm>
          <a:prstGeom prst="rect">
            <a:avLst/>
          </a:prstGeom>
          <a:noFill/>
        </p:spPr>
        <p:txBody>
          <a:bodyPr wrap="none" rtlCol="0">
            <a:spAutoFit/>
          </a:bodyPr>
          <a:lstStyle/>
          <a:p>
            <a:r>
              <a:rPr lang="en-US" sz="1400" smtClean="0"/>
              <a:t>PEM PrivateKey:</a:t>
            </a:r>
            <a:r>
              <a:rPr lang="en-US" smtClean="0"/>
              <a:t> </a:t>
            </a:r>
            <a:endParaRPr lang="en-US"/>
          </a:p>
        </p:txBody>
      </p:sp>
      <p:sp>
        <p:nvSpPr>
          <p:cNvPr id="10" name="TextBox 9"/>
          <p:cNvSpPr txBox="1"/>
          <p:nvPr/>
        </p:nvSpPr>
        <p:spPr>
          <a:xfrm>
            <a:off x="2029454" y="4283804"/>
            <a:ext cx="1535998" cy="369332"/>
          </a:xfrm>
          <a:prstGeom prst="rect">
            <a:avLst/>
          </a:prstGeom>
          <a:noFill/>
        </p:spPr>
        <p:txBody>
          <a:bodyPr wrap="none" rtlCol="0">
            <a:spAutoFit/>
          </a:bodyPr>
          <a:lstStyle/>
          <a:p>
            <a:r>
              <a:rPr lang="en-US" sz="1400" smtClean="0"/>
              <a:t>PEM PublicKey:</a:t>
            </a:r>
            <a:r>
              <a:rPr lang="en-US" smtClean="0"/>
              <a:t> </a:t>
            </a:r>
            <a:endParaRPr lang="en-US"/>
          </a:p>
        </p:txBody>
      </p:sp>
      <p:pic>
        <p:nvPicPr>
          <p:cNvPr id="15" name="Picture 14"/>
          <p:cNvPicPr>
            <a:picLocks noChangeAspect="1"/>
          </p:cNvPicPr>
          <p:nvPr/>
        </p:nvPicPr>
        <p:blipFill>
          <a:blip r:embed="rId2"/>
          <a:stretch>
            <a:fillRect/>
          </a:stretch>
        </p:blipFill>
        <p:spPr>
          <a:xfrm>
            <a:off x="1140166" y="2299223"/>
            <a:ext cx="4655969" cy="1826264"/>
          </a:xfrm>
          <a:prstGeom prst="rect">
            <a:avLst/>
          </a:prstGeom>
        </p:spPr>
      </p:pic>
      <p:pic>
        <p:nvPicPr>
          <p:cNvPr id="17" name="Picture 16"/>
          <p:cNvPicPr>
            <a:picLocks noChangeAspect="1"/>
          </p:cNvPicPr>
          <p:nvPr/>
        </p:nvPicPr>
        <p:blipFill>
          <a:blip r:embed="rId3"/>
          <a:stretch>
            <a:fillRect/>
          </a:stretch>
        </p:blipFill>
        <p:spPr>
          <a:xfrm>
            <a:off x="334722" y="4751448"/>
            <a:ext cx="6973582" cy="1125824"/>
          </a:xfrm>
          <a:prstGeom prst="rect">
            <a:avLst/>
          </a:prstGeom>
        </p:spPr>
      </p:pic>
    </p:spTree>
    <p:extLst>
      <p:ext uri="{BB962C8B-B14F-4D97-AF65-F5344CB8AC3E}">
        <p14:creationId xmlns:p14="http://schemas.microsoft.com/office/powerpoint/2010/main" val="8245055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非对称加密</a:t>
            </a:r>
            <a:endParaRPr lang="en-US" altLang="zh-CN" sz="2400" dirty="0">
              <a:solidFill>
                <a:schemeClr val="accent3"/>
              </a:solidFill>
            </a:endParaRPr>
          </a:p>
        </p:txBody>
      </p:sp>
      <p:sp>
        <p:nvSpPr>
          <p:cNvPr id="8" name="Rectangle 7"/>
          <p:cNvSpPr/>
          <p:nvPr/>
        </p:nvSpPr>
        <p:spPr>
          <a:xfrm>
            <a:off x="323528" y="1310447"/>
            <a:ext cx="4392549" cy="461665"/>
          </a:xfrm>
          <a:prstGeom prst="rect">
            <a:avLst/>
          </a:prstGeom>
        </p:spPr>
        <p:txBody>
          <a:bodyPr wrap="none">
            <a:spAutoFit/>
          </a:bodyPr>
          <a:lstStyle/>
          <a:p>
            <a:r>
              <a:rPr lang="zh-CN" altLang="en-US" sz="2400" smtClean="0"/>
              <a:t>公钥与私钥</a:t>
            </a:r>
            <a:r>
              <a:rPr lang="en-US" altLang="zh-CN" sz="2400" smtClean="0"/>
              <a:t>-PEM with </a:t>
            </a:r>
            <a:r>
              <a:rPr lang="en-US" sz="2400" smtClean="0"/>
              <a:t>PKCS#8</a:t>
            </a:r>
          </a:p>
        </p:txBody>
      </p:sp>
      <p:sp>
        <p:nvSpPr>
          <p:cNvPr id="11" name="TextBox 10"/>
          <p:cNvSpPr txBox="1"/>
          <p:nvPr/>
        </p:nvSpPr>
        <p:spPr>
          <a:xfrm>
            <a:off x="2086105" y="1916832"/>
            <a:ext cx="1838449" cy="376236"/>
          </a:xfrm>
          <a:prstGeom prst="rect">
            <a:avLst/>
          </a:prstGeom>
          <a:noFill/>
        </p:spPr>
        <p:txBody>
          <a:bodyPr wrap="square" rtlCol="0">
            <a:spAutoFit/>
          </a:bodyPr>
          <a:lstStyle/>
          <a:p>
            <a:r>
              <a:rPr lang="en-US" sz="1400" smtClean="0"/>
              <a:t>PEM PrivateKey:</a:t>
            </a:r>
            <a:r>
              <a:rPr lang="en-US" smtClean="0"/>
              <a:t> </a:t>
            </a:r>
            <a:endParaRPr lang="en-US"/>
          </a:p>
        </p:txBody>
      </p:sp>
      <p:sp>
        <p:nvSpPr>
          <p:cNvPr id="12" name="TextBox 11"/>
          <p:cNvSpPr txBox="1"/>
          <p:nvPr/>
        </p:nvSpPr>
        <p:spPr>
          <a:xfrm>
            <a:off x="2171906" y="4291786"/>
            <a:ext cx="1535998" cy="369332"/>
          </a:xfrm>
          <a:prstGeom prst="rect">
            <a:avLst/>
          </a:prstGeom>
          <a:noFill/>
        </p:spPr>
        <p:txBody>
          <a:bodyPr wrap="none" rtlCol="0">
            <a:spAutoFit/>
          </a:bodyPr>
          <a:lstStyle/>
          <a:p>
            <a:r>
              <a:rPr lang="en-US" sz="1400" smtClean="0"/>
              <a:t>PEM PublicKey:</a:t>
            </a:r>
            <a:r>
              <a:rPr lang="en-US" smtClean="0"/>
              <a:t> </a:t>
            </a:r>
            <a:endParaRPr lang="en-US"/>
          </a:p>
        </p:txBody>
      </p:sp>
      <p:pic>
        <p:nvPicPr>
          <p:cNvPr id="2" name="Picture 1"/>
          <p:cNvPicPr>
            <a:picLocks noChangeAspect="1"/>
          </p:cNvPicPr>
          <p:nvPr/>
        </p:nvPicPr>
        <p:blipFill>
          <a:blip r:embed="rId2"/>
          <a:stretch>
            <a:fillRect/>
          </a:stretch>
        </p:blipFill>
        <p:spPr>
          <a:xfrm>
            <a:off x="1187624" y="2303129"/>
            <a:ext cx="4352467" cy="1818198"/>
          </a:xfrm>
          <a:prstGeom prst="rect">
            <a:avLst/>
          </a:prstGeom>
        </p:spPr>
      </p:pic>
      <p:pic>
        <p:nvPicPr>
          <p:cNvPr id="16" name="Picture 15"/>
          <p:cNvPicPr>
            <a:picLocks noChangeAspect="1"/>
          </p:cNvPicPr>
          <p:nvPr/>
        </p:nvPicPr>
        <p:blipFill>
          <a:blip r:embed="rId3"/>
          <a:stretch>
            <a:fillRect/>
          </a:stretch>
        </p:blipFill>
        <p:spPr>
          <a:xfrm>
            <a:off x="827584" y="4721696"/>
            <a:ext cx="7056784" cy="1371600"/>
          </a:xfrm>
          <a:prstGeom prst="rect">
            <a:avLst/>
          </a:prstGeom>
        </p:spPr>
      </p:pic>
    </p:spTree>
    <p:extLst>
      <p:ext uri="{BB962C8B-B14F-4D97-AF65-F5344CB8AC3E}">
        <p14:creationId xmlns:p14="http://schemas.microsoft.com/office/powerpoint/2010/main" val="8136270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非对称加密</a:t>
            </a:r>
            <a:endParaRPr lang="en-US" altLang="zh-CN" sz="2400" dirty="0">
              <a:solidFill>
                <a:schemeClr val="accent3"/>
              </a:solidFill>
            </a:endParaRPr>
          </a:p>
        </p:txBody>
      </p:sp>
      <p:sp>
        <p:nvSpPr>
          <p:cNvPr id="8" name="Rectangle 7"/>
          <p:cNvSpPr/>
          <p:nvPr/>
        </p:nvSpPr>
        <p:spPr>
          <a:xfrm>
            <a:off x="327264" y="1288094"/>
            <a:ext cx="2459328" cy="461665"/>
          </a:xfrm>
          <a:prstGeom prst="rect">
            <a:avLst/>
          </a:prstGeom>
        </p:spPr>
        <p:txBody>
          <a:bodyPr wrap="none">
            <a:spAutoFit/>
          </a:bodyPr>
          <a:lstStyle/>
          <a:p>
            <a:r>
              <a:rPr lang="zh-CN" altLang="en-US" sz="2400" smtClean="0"/>
              <a:t>公钥与私钥</a:t>
            </a:r>
            <a:r>
              <a:rPr lang="en-US" altLang="zh-CN" sz="2400" smtClean="0"/>
              <a:t>-XML</a:t>
            </a:r>
            <a:endParaRPr lang="en-US" sz="2400" smtClean="0"/>
          </a:p>
        </p:txBody>
      </p:sp>
      <p:sp>
        <p:nvSpPr>
          <p:cNvPr id="11" name="TextBox 10"/>
          <p:cNvSpPr txBox="1"/>
          <p:nvPr/>
        </p:nvSpPr>
        <p:spPr>
          <a:xfrm>
            <a:off x="2086105" y="1916832"/>
            <a:ext cx="1838449" cy="376236"/>
          </a:xfrm>
          <a:prstGeom prst="rect">
            <a:avLst/>
          </a:prstGeom>
          <a:noFill/>
        </p:spPr>
        <p:txBody>
          <a:bodyPr wrap="square" rtlCol="0">
            <a:spAutoFit/>
          </a:bodyPr>
          <a:lstStyle/>
          <a:p>
            <a:r>
              <a:rPr lang="en-US" sz="1400" smtClean="0"/>
              <a:t>XML PrivateKey:</a:t>
            </a:r>
            <a:r>
              <a:rPr lang="en-US" smtClean="0"/>
              <a:t> </a:t>
            </a:r>
            <a:endParaRPr lang="en-US"/>
          </a:p>
        </p:txBody>
      </p:sp>
      <p:sp>
        <p:nvSpPr>
          <p:cNvPr id="12" name="TextBox 11"/>
          <p:cNvSpPr txBox="1"/>
          <p:nvPr/>
        </p:nvSpPr>
        <p:spPr>
          <a:xfrm>
            <a:off x="2171906" y="4005064"/>
            <a:ext cx="1535998" cy="369332"/>
          </a:xfrm>
          <a:prstGeom prst="rect">
            <a:avLst/>
          </a:prstGeom>
          <a:noFill/>
        </p:spPr>
        <p:txBody>
          <a:bodyPr wrap="none" rtlCol="0">
            <a:spAutoFit/>
          </a:bodyPr>
          <a:lstStyle/>
          <a:p>
            <a:r>
              <a:rPr lang="en-US" sz="1400" smtClean="0"/>
              <a:t>PEM PublicKey:</a:t>
            </a:r>
            <a:r>
              <a:rPr lang="en-US" smtClean="0"/>
              <a:t> </a:t>
            </a:r>
            <a:endParaRPr lang="en-US"/>
          </a:p>
        </p:txBody>
      </p:sp>
      <p:pic>
        <p:nvPicPr>
          <p:cNvPr id="3" name="Picture 2"/>
          <p:cNvPicPr>
            <a:picLocks noChangeAspect="1"/>
          </p:cNvPicPr>
          <p:nvPr/>
        </p:nvPicPr>
        <p:blipFill>
          <a:blip r:embed="rId2"/>
          <a:stretch>
            <a:fillRect/>
          </a:stretch>
        </p:blipFill>
        <p:spPr>
          <a:xfrm>
            <a:off x="251520" y="2380676"/>
            <a:ext cx="8424936" cy="1290243"/>
          </a:xfrm>
          <a:prstGeom prst="rect">
            <a:avLst/>
          </a:prstGeom>
        </p:spPr>
      </p:pic>
      <p:pic>
        <p:nvPicPr>
          <p:cNvPr id="5" name="Picture 4"/>
          <p:cNvPicPr>
            <a:picLocks noChangeAspect="1"/>
          </p:cNvPicPr>
          <p:nvPr/>
        </p:nvPicPr>
        <p:blipFill>
          <a:blip r:embed="rId3"/>
          <a:stretch>
            <a:fillRect/>
          </a:stretch>
        </p:blipFill>
        <p:spPr>
          <a:xfrm>
            <a:off x="251520" y="4482922"/>
            <a:ext cx="8567936" cy="681347"/>
          </a:xfrm>
          <a:prstGeom prst="rect">
            <a:avLst/>
          </a:prstGeom>
        </p:spPr>
      </p:pic>
    </p:spTree>
    <p:extLst>
      <p:ext uri="{BB962C8B-B14F-4D97-AF65-F5344CB8AC3E}">
        <p14:creationId xmlns:p14="http://schemas.microsoft.com/office/powerpoint/2010/main" val="18889559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smtClean="0">
                <a:solidFill>
                  <a:schemeClr val="accent3"/>
                </a:solidFill>
              </a:rPr>
              <a:t>数字证书</a:t>
            </a:r>
            <a:endParaRPr lang="zh-CN" altLang="en-US" sz="2400">
              <a:solidFill>
                <a:schemeClr val="accent3"/>
              </a:solidFill>
            </a:endParaRPr>
          </a:p>
        </p:txBody>
      </p:sp>
      <p:sp>
        <p:nvSpPr>
          <p:cNvPr id="9" name="TextBox 8"/>
          <p:cNvSpPr txBox="1"/>
          <p:nvPr/>
        </p:nvSpPr>
        <p:spPr>
          <a:xfrm>
            <a:off x="430565" y="1340768"/>
            <a:ext cx="8573181" cy="4001095"/>
          </a:xfrm>
          <a:prstGeom prst="rect">
            <a:avLst/>
          </a:prstGeom>
          <a:noFill/>
        </p:spPr>
        <p:txBody>
          <a:bodyPr wrap="none" rtlCol="0">
            <a:spAutoFit/>
          </a:bodyPr>
          <a:lstStyle/>
          <a:p>
            <a:r>
              <a:rPr lang="zh-CN" altLang="en-US" smtClean="0"/>
              <a:t>什么是数字证书？</a:t>
            </a:r>
            <a:endParaRPr lang="en-US" altLang="zh-CN" smtClean="0"/>
          </a:p>
          <a:p>
            <a:r>
              <a:rPr lang="zh-CN" altLang="en-US" sz="1400"/>
              <a:t>数字证书是一个经证书授权中心数字签名的包含公开密钥拥有者信息以及公开密钥的文件。最简单的</a:t>
            </a:r>
            <a:r>
              <a:rPr lang="zh-CN" altLang="en-US" sz="1400" smtClean="0"/>
              <a:t>证书</a:t>
            </a:r>
            <a:endParaRPr lang="en-US" altLang="zh-CN" sz="1400" smtClean="0"/>
          </a:p>
          <a:p>
            <a:r>
              <a:rPr lang="zh-CN" altLang="en-US" sz="1400" smtClean="0"/>
              <a:t>包含</a:t>
            </a:r>
            <a:r>
              <a:rPr lang="zh-CN" altLang="en-US" sz="1400"/>
              <a:t>一个公开密钥、名称以及证书授权中心的数字签名。数字证书还有一个重要的特征就是只在特定的</a:t>
            </a:r>
            <a:r>
              <a:rPr lang="zh-CN" altLang="en-US" sz="1400" smtClean="0"/>
              <a:t>时</a:t>
            </a:r>
            <a:endParaRPr lang="en-US" altLang="zh-CN" sz="1400" smtClean="0"/>
          </a:p>
          <a:p>
            <a:r>
              <a:rPr lang="zh-CN" altLang="en-US" sz="1400" smtClean="0"/>
              <a:t>间</a:t>
            </a:r>
            <a:r>
              <a:rPr lang="zh-CN" altLang="en-US" sz="1400"/>
              <a:t>段内有效</a:t>
            </a:r>
            <a:r>
              <a:rPr lang="zh-CN" altLang="en-US" sz="1400" smtClean="0"/>
              <a:t>。</a:t>
            </a:r>
            <a:endParaRPr lang="en-US" altLang="zh-CN" sz="1400" smtClean="0"/>
          </a:p>
          <a:p>
            <a:r>
              <a:rPr lang="zh-CN" altLang="en-US" sz="1400" smtClean="0"/>
              <a:t>简单的说：</a:t>
            </a:r>
            <a:r>
              <a:rPr lang="zh-CN" altLang="en-US" sz="1400" b="1" smtClean="0"/>
              <a:t>在密码学领域，数字证书就是带有数字签名的公钥！</a:t>
            </a:r>
            <a:endParaRPr lang="en-US" altLang="zh-CN" sz="1400" b="1" smtClean="0"/>
          </a:p>
          <a:p>
            <a:endParaRPr lang="en-US" altLang="zh-CN" smtClean="0"/>
          </a:p>
          <a:p>
            <a:r>
              <a:rPr lang="zh-CN" altLang="en-US" smtClean="0"/>
              <a:t>存储格式：</a:t>
            </a:r>
            <a:endParaRPr lang="en-US" altLang="zh-CN" smtClean="0"/>
          </a:p>
          <a:p>
            <a:r>
              <a:rPr lang="en-US" altLang="zh-CN" sz="1400" smtClean="0"/>
              <a:t>DER</a:t>
            </a:r>
            <a:r>
              <a:rPr lang="zh-CN" altLang="en-US" sz="1400" smtClean="0"/>
              <a:t>（</a:t>
            </a:r>
            <a:r>
              <a:rPr lang="en-US" altLang="zh-CN" sz="1400"/>
              <a:t>Distinguished Encoding Rules</a:t>
            </a:r>
            <a:r>
              <a:rPr lang="zh-CN" altLang="en-US" sz="1400" smtClean="0"/>
              <a:t>）：</a:t>
            </a:r>
            <a:r>
              <a:rPr lang="zh-CN" altLang="en-US" sz="1400"/>
              <a:t>区分编码</a:t>
            </a:r>
            <a:r>
              <a:rPr lang="zh-CN" altLang="en-US" sz="1400" smtClean="0"/>
              <a:t>规则。二进制格式，记录的第一个字段信息是一个</a:t>
            </a:r>
            <a:endParaRPr lang="en-US" altLang="zh-CN" sz="1400" smtClean="0"/>
          </a:p>
          <a:p>
            <a:r>
              <a:rPr lang="en-US" sz="1400"/>
              <a:t>	</a:t>
            </a:r>
            <a:r>
              <a:rPr lang="en-US" sz="1400" smtClean="0"/>
              <a:t>ASN.1</a:t>
            </a:r>
            <a:r>
              <a:rPr lang="zh-CN" altLang="en-US" sz="1400" smtClean="0"/>
              <a:t>（</a:t>
            </a:r>
            <a:r>
              <a:rPr lang="en-US" altLang="zh-CN" sz="1400"/>
              <a:t>Abstract Syntax Notation One</a:t>
            </a:r>
            <a:r>
              <a:rPr lang="zh-CN" altLang="en-US" sz="1400" smtClean="0"/>
              <a:t>）</a:t>
            </a:r>
            <a:r>
              <a:rPr lang="en-US" sz="1400" smtClean="0"/>
              <a:t>对象</a:t>
            </a:r>
            <a:r>
              <a:rPr lang="zh-CN" altLang="en-US" sz="1400" smtClean="0"/>
              <a:t>。</a:t>
            </a:r>
            <a:r>
              <a:rPr lang="en-US" altLang="zh-CN" sz="1400" smtClean="0"/>
              <a:t>DER</a:t>
            </a:r>
            <a:r>
              <a:rPr lang="zh-CN" altLang="en-US" sz="1400" smtClean="0"/>
              <a:t>可用于编码公钥、私钥与证书。</a:t>
            </a:r>
            <a:endParaRPr lang="en-US" altLang="zh-CN" sz="1400" smtClean="0"/>
          </a:p>
          <a:p>
            <a:r>
              <a:rPr lang="en-US" sz="1400" smtClean="0"/>
              <a:t>PEM</a:t>
            </a:r>
            <a:r>
              <a:rPr lang="zh-CN" altLang="en-US" sz="1400" smtClean="0"/>
              <a:t>（</a:t>
            </a:r>
            <a:r>
              <a:rPr lang="en-US" altLang="zh-CN" sz="1400"/>
              <a:t>Privacy Enhanced Mail</a:t>
            </a:r>
            <a:r>
              <a:rPr lang="zh-CN" altLang="en-US" sz="1400" smtClean="0"/>
              <a:t>）：保密邮件的编码标准。</a:t>
            </a:r>
            <a:r>
              <a:rPr lang="zh-CN" altLang="en-US" sz="1400"/>
              <a:t>信息转换为</a:t>
            </a:r>
            <a:r>
              <a:rPr lang="en-US" altLang="zh-CN" sz="1400"/>
              <a:t>ASCII</a:t>
            </a:r>
            <a:r>
              <a:rPr lang="zh-CN" altLang="en-US" sz="1400"/>
              <a:t>码或其他</a:t>
            </a:r>
            <a:r>
              <a:rPr lang="zh-CN" altLang="en-US" sz="1400" smtClean="0"/>
              <a:t>编码，</a:t>
            </a:r>
            <a:r>
              <a:rPr lang="zh-CN" altLang="en-US" sz="1400"/>
              <a:t>使用</a:t>
            </a:r>
            <a:r>
              <a:rPr lang="en-US" altLang="zh-CN" sz="1400"/>
              <a:t>BASE64</a:t>
            </a:r>
            <a:r>
              <a:rPr lang="zh-CN" altLang="en-US" sz="1400" smtClean="0"/>
              <a:t>对</a:t>
            </a:r>
            <a:endParaRPr lang="en-US" altLang="zh-CN" sz="1400" smtClean="0"/>
          </a:p>
          <a:p>
            <a:r>
              <a:rPr lang="en-US" altLang="zh-CN" sz="1400"/>
              <a:t>	</a:t>
            </a:r>
            <a:r>
              <a:rPr lang="zh-CN" altLang="en-US" sz="1400" smtClean="0"/>
              <a:t>加密后</a:t>
            </a:r>
            <a:r>
              <a:rPr lang="zh-CN" altLang="en-US" sz="1400"/>
              <a:t>的信息进行</a:t>
            </a:r>
            <a:r>
              <a:rPr lang="zh-CN" altLang="en-US" sz="1400" smtClean="0"/>
              <a:t>编码。</a:t>
            </a:r>
            <a:r>
              <a:rPr lang="en-US" altLang="zh-CN" sz="1400"/>
              <a:t> DER</a:t>
            </a:r>
            <a:r>
              <a:rPr lang="zh-CN" altLang="en-US" sz="1400"/>
              <a:t>可用于编码公钥、私钥与证书</a:t>
            </a:r>
            <a:r>
              <a:rPr lang="zh-CN" altLang="en-US" sz="1400" smtClean="0"/>
              <a:t>。</a:t>
            </a:r>
            <a:endParaRPr lang="en-US" altLang="zh-CN" sz="1400" smtClean="0"/>
          </a:p>
          <a:p>
            <a:endParaRPr lang="en-US" sz="1400"/>
          </a:p>
          <a:p>
            <a:r>
              <a:rPr lang="zh-CN" altLang="en-US" smtClean="0"/>
              <a:t>存储规范：</a:t>
            </a:r>
            <a:endParaRPr lang="en-US" altLang="zh-CN" smtClean="0"/>
          </a:p>
          <a:p>
            <a:r>
              <a:rPr lang="en-US" sz="1400" smtClean="0"/>
              <a:t>X509</a:t>
            </a:r>
            <a:r>
              <a:rPr lang="zh-CN" altLang="en-US" sz="1400" smtClean="0"/>
              <a:t>：安卓系统大量使用的证书规范。目前使用</a:t>
            </a:r>
            <a:r>
              <a:rPr lang="en-US" altLang="zh-CN" sz="1400" smtClean="0"/>
              <a:t>v3</a:t>
            </a:r>
            <a:r>
              <a:rPr lang="zh-CN" altLang="en-US" sz="1400" smtClean="0"/>
              <a:t>版本。</a:t>
            </a:r>
            <a:endParaRPr lang="en-US" sz="1400" smtClean="0"/>
          </a:p>
          <a:p>
            <a:r>
              <a:rPr lang="en-US" sz="1400" smtClean="0"/>
              <a:t>PKCS#7</a:t>
            </a:r>
            <a:r>
              <a:rPr lang="zh-CN" altLang="en-US" sz="1400" smtClean="0"/>
              <a:t>：</a:t>
            </a:r>
            <a:r>
              <a:rPr lang="en-US" altLang="zh-CN" sz="1400" smtClean="0"/>
              <a:t> .p7c</a:t>
            </a:r>
            <a:r>
              <a:rPr lang="zh-CN" altLang="en-US" sz="1400" smtClean="0"/>
              <a:t>格式结尾。</a:t>
            </a:r>
            <a:r>
              <a:rPr lang="en-US" altLang="zh-CN" sz="1400" smtClean="0"/>
              <a:t>PEM</a:t>
            </a:r>
            <a:r>
              <a:rPr lang="zh-CN" altLang="en-US" sz="1400" smtClean="0"/>
              <a:t>存储的话，会以“</a:t>
            </a:r>
            <a:r>
              <a:rPr lang="en-US" sz="1400" smtClean="0"/>
              <a:t>-----BEGIN </a:t>
            </a:r>
            <a:r>
              <a:rPr lang="en-US" sz="1400"/>
              <a:t>PKCS7-</a:t>
            </a:r>
            <a:r>
              <a:rPr lang="en-US" sz="1400" smtClean="0"/>
              <a:t>----</a:t>
            </a:r>
            <a:r>
              <a:rPr lang="zh-CN" altLang="en-US" sz="1400" smtClean="0"/>
              <a:t>”</a:t>
            </a:r>
            <a:r>
              <a:rPr lang="en-US" sz="1400" smtClean="0"/>
              <a:t> </a:t>
            </a:r>
            <a:r>
              <a:rPr lang="en-US" sz="1400"/>
              <a:t>和 </a:t>
            </a:r>
            <a:r>
              <a:rPr lang="zh-CN" altLang="en-US" sz="1400"/>
              <a:t>“</a:t>
            </a:r>
            <a:r>
              <a:rPr lang="en-US" sz="1400" smtClean="0"/>
              <a:t>-----</a:t>
            </a:r>
            <a:r>
              <a:rPr lang="en-US" sz="1400"/>
              <a:t>END PKCS7-</a:t>
            </a:r>
            <a:r>
              <a:rPr lang="en-US" sz="1400" smtClean="0"/>
              <a:t>----</a:t>
            </a:r>
            <a:r>
              <a:rPr lang="zh-CN" altLang="en-US" sz="1400" smtClean="0"/>
              <a:t>”</a:t>
            </a:r>
            <a:endParaRPr lang="en-US" altLang="zh-CN" sz="1400" smtClean="0"/>
          </a:p>
          <a:p>
            <a:r>
              <a:rPr lang="en-US" altLang="zh-CN" sz="1400"/>
              <a:t>	</a:t>
            </a:r>
            <a:r>
              <a:rPr lang="en-US" altLang="zh-CN" sz="1400" smtClean="0"/>
              <a:t>	</a:t>
            </a:r>
            <a:r>
              <a:rPr lang="zh-CN" altLang="en-US" sz="1400" smtClean="0"/>
              <a:t>做</a:t>
            </a:r>
            <a:r>
              <a:rPr lang="en-US" sz="1400" smtClean="0"/>
              <a:t>头尾标记</a:t>
            </a:r>
            <a:r>
              <a:rPr lang="zh-CN" altLang="en-US" sz="1400" smtClean="0"/>
              <a:t>，存储证书链与单个证书。</a:t>
            </a:r>
            <a:endParaRPr lang="en-US" altLang="zh-CN" sz="1400" smtClean="0"/>
          </a:p>
          <a:p>
            <a:r>
              <a:rPr lang="en-US" sz="1400" smtClean="0"/>
              <a:t>PKCS#</a:t>
            </a:r>
            <a:r>
              <a:rPr lang="en-US" altLang="zh-CN" sz="1400" smtClean="0"/>
              <a:t>12</a:t>
            </a:r>
            <a:r>
              <a:rPr lang="zh-CN" altLang="en-US" sz="1400" smtClean="0"/>
              <a:t>：</a:t>
            </a:r>
            <a:r>
              <a:rPr lang="en-US" altLang="zh-CN" sz="1400"/>
              <a:t> .</a:t>
            </a:r>
            <a:r>
              <a:rPr lang="en-US" altLang="zh-CN" sz="1400" smtClean="0"/>
              <a:t>pfx</a:t>
            </a:r>
            <a:r>
              <a:rPr lang="zh-CN" altLang="en-US" sz="1400" smtClean="0"/>
              <a:t>或</a:t>
            </a:r>
            <a:r>
              <a:rPr lang="en-US" altLang="zh-CN" sz="1400" smtClean="0"/>
              <a:t>.p12</a:t>
            </a:r>
            <a:r>
              <a:rPr lang="zh-CN" altLang="en-US" sz="1400" smtClean="0"/>
              <a:t>格式结尾。可存储证书、私钥及公钥。</a:t>
            </a:r>
            <a:endParaRPr lang="en-US" altLang="zh-CN" sz="1400"/>
          </a:p>
        </p:txBody>
      </p:sp>
    </p:spTree>
    <p:extLst>
      <p:ext uri="{BB962C8B-B14F-4D97-AF65-F5344CB8AC3E}">
        <p14:creationId xmlns:p14="http://schemas.microsoft.com/office/powerpoint/2010/main" val="15335565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smtClean="0">
                <a:solidFill>
                  <a:schemeClr val="accent3"/>
                </a:solidFill>
              </a:rPr>
              <a:t>数字证书</a:t>
            </a:r>
            <a:endParaRPr lang="zh-CN" altLang="en-US" sz="2400">
              <a:solidFill>
                <a:schemeClr val="accent3"/>
              </a:solidFill>
            </a:endParaRPr>
          </a:p>
        </p:txBody>
      </p:sp>
      <p:sp>
        <p:nvSpPr>
          <p:cNvPr id="9" name="TextBox 8"/>
          <p:cNvSpPr txBox="1"/>
          <p:nvPr/>
        </p:nvSpPr>
        <p:spPr>
          <a:xfrm>
            <a:off x="323528" y="1237915"/>
            <a:ext cx="2271776" cy="461665"/>
          </a:xfrm>
          <a:prstGeom prst="rect">
            <a:avLst/>
          </a:prstGeom>
          <a:noFill/>
        </p:spPr>
        <p:txBody>
          <a:bodyPr wrap="none" rtlCol="0">
            <a:spAutoFit/>
          </a:bodyPr>
          <a:lstStyle/>
          <a:p>
            <a:r>
              <a:rPr lang="en-US" altLang="zh-CN" sz="2400" smtClean="0"/>
              <a:t>X509</a:t>
            </a:r>
            <a:r>
              <a:rPr lang="zh-CN" altLang="en-US" sz="2400" smtClean="0"/>
              <a:t> </a:t>
            </a:r>
            <a:r>
              <a:rPr lang="en-US" altLang="zh-CN" sz="2400" smtClean="0"/>
              <a:t>PEM</a:t>
            </a:r>
            <a:r>
              <a:rPr lang="zh-CN" altLang="en-US" sz="2400" smtClean="0"/>
              <a:t>证书</a:t>
            </a:r>
            <a:endParaRPr lang="en-US" altLang="zh-CN" sz="2400" smtClean="0"/>
          </a:p>
        </p:txBody>
      </p:sp>
      <p:pic>
        <p:nvPicPr>
          <p:cNvPr id="2" name="Picture 1"/>
          <p:cNvPicPr>
            <a:picLocks noChangeAspect="1"/>
          </p:cNvPicPr>
          <p:nvPr/>
        </p:nvPicPr>
        <p:blipFill>
          <a:blip r:embed="rId2"/>
          <a:stretch>
            <a:fillRect/>
          </a:stretch>
        </p:blipFill>
        <p:spPr>
          <a:xfrm>
            <a:off x="179512" y="2060848"/>
            <a:ext cx="4081645" cy="2808312"/>
          </a:xfrm>
          <a:prstGeom prst="rect">
            <a:avLst/>
          </a:prstGeom>
        </p:spPr>
      </p:pic>
      <p:sp>
        <p:nvSpPr>
          <p:cNvPr id="3" name="TextBox 2"/>
          <p:cNvSpPr txBox="1"/>
          <p:nvPr/>
        </p:nvSpPr>
        <p:spPr>
          <a:xfrm>
            <a:off x="4427984" y="3068960"/>
            <a:ext cx="396262" cy="369332"/>
          </a:xfrm>
          <a:prstGeom prst="rect">
            <a:avLst/>
          </a:prstGeom>
          <a:noFill/>
        </p:spPr>
        <p:txBody>
          <a:bodyPr wrap="none" rtlCol="0">
            <a:spAutoFit/>
          </a:bodyPr>
          <a:lstStyle/>
          <a:p>
            <a:r>
              <a:rPr lang="en-US" smtClean="0"/>
              <a:t>-&gt;</a:t>
            </a:r>
            <a:endParaRPr lang="en-US"/>
          </a:p>
        </p:txBody>
      </p:sp>
      <p:pic>
        <p:nvPicPr>
          <p:cNvPr id="5" name="Picture 4"/>
          <p:cNvPicPr>
            <a:picLocks noChangeAspect="1"/>
          </p:cNvPicPr>
          <p:nvPr/>
        </p:nvPicPr>
        <p:blipFill>
          <a:blip r:embed="rId3"/>
          <a:stretch>
            <a:fillRect/>
          </a:stretch>
        </p:blipFill>
        <p:spPr>
          <a:xfrm>
            <a:off x="4918383" y="2367973"/>
            <a:ext cx="4046105" cy="2069139"/>
          </a:xfrm>
          <a:prstGeom prst="rect">
            <a:avLst/>
          </a:prstGeom>
        </p:spPr>
      </p:pic>
    </p:spTree>
    <p:extLst>
      <p:ext uri="{BB962C8B-B14F-4D97-AF65-F5344CB8AC3E}">
        <p14:creationId xmlns:p14="http://schemas.microsoft.com/office/powerpoint/2010/main" val="18928931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smtClean="0">
                <a:solidFill>
                  <a:schemeClr val="accent3"/>
                </a:solidFill>
              </a:rPr>
              <a:t>数字证书</a:t>
            </a:r>
            <a:endParaRPr lang="zh-CN" altLang="en-US" sz="2400">
              <a:solidFill>
                <a:schemeClr val="accent3"/>
              </a:solidFill>
            </a:endParaRPr>
          </a:p>
        </p:txBody>
      </p:sp>
      <p:sp>
        <p:nvSpPr>
          <p:cNvPr id="9" name="TextBox 8"/>
          <p:cNvSpPr txBox="1"/>
          <p:nvPr/>
        </p:nvSpPr>
        <p:spPr>
          <a:xfrm>
            <a:off x="323528" y="1215704"/>
            <a:ext cx="1519968" cy="461665"/>
          </a:xfrm>
          <a:prstGeom prst="rect">
            <a:avLst/>
          </a:prstGeom>
          <a:noFill/>
        </p:spPr>
        <p:txBody>
          <a:bodyPr wrap="none" rtlCol="0">
            <a:spAutoFit/>
          </a:bodyPr>
          <a:lstStyle/>
          <a:p>
            <a:r>
              <a:rPr lang="en-US" altLang="zh-CN" sz="2400" smtClean="0"/>
              <a:t>X509</a:t>
            </a:r>
            <a:r>
              <a:rPr lang="zh-CN" altLang="en-US" sz="2400" smtClean="0"/>
              <a:t>证书</a:t>
            </a:r>
            <a:endParaRPr lang="en-US" altLang="zh-CN" sz="2400" smtClean="0"/>
          </a:p>
        </p:txBody>
      </p:sp>
      <p:pic>
        <p:nvPicPr>
          <p:cNvPr id="6" name="Picture 5"/>
          <p:cNvPicPr>
            <a:picLocks noChangeAspect="1"/>
          </p:cNvPicPr>
          <p:nvPr/>
        </p:nvPicPr>
        <p:blipFill>
          <a:blip r:embed="rId2"/>
          <a:stretch>
            <a:fillRect/>
          </a:stretch>
        </p:blipFill>
        <p:spPr>
          <a:xfrm>
            <a:off x="107503" y="1772816"/>
            <a:ext cx="4899113" cy="864095"/>
          </a:xfrm>
          <a:prstGeom prst="rect">
            <a:avLst/>
          </a:prstGeom>
        </p:spPr>
      </p:pic>
      <p:pic>
        <p:nvPicPr>
          <p:cNvPr id="7" name="Picture 6"/>
          <p:cNvPicPr>
            <a:picLocks noChangeAspect="1"/>
          </p:cNvPicPr>
          <p:nvPr/>
        </p:nvPicPr>
        <p:blipFill>
          <a:blip r:embed="rId3"/>
          <a:stretch>
            <a:fillRect/>
          </a:stretch>
        </p:blipFill>
        <p:spPr>
          <a:xfrm>
            <a:off x="179512" y="3289470"/>
            <a:ext cx="4392488" cy="1939731"/>
          </a:xfrm>
          <a:prstGeom prst="rect">
            <a:avLst/>
          </a:prstGeom>
        </p:spPr>
      </p:pic>
      <p:pic>
        <p:nvPicPr>
          <p:cNvPr id="8" name="Picture 7"/>
          <p:cNvPicPr>
            <a:picLocks noChangeAspect="1"/>
          </p:cNvPicPr>
          <p:nvPr/>
        </p:nvPicPr>
        <p:blipFill>
          <a:blip r:embed="rId4"/>
          <a:stretch>
            <a:fillRect/>
          </a:stretch>
        </p:blipFill>
        <p:spPr>
          <a:xfrm>
            <a:off x="5220072" y="1340768"/>
            <a:ext cx="3491880" cy="660098"/>
          </a:xfrm>
          <a:prstGeom prst="rect">
            <a:avLst/>
          </a:prstGeom>
        </p:spPr>
      </p:pic>
      <p:pic>
        <p:nvPicPr>
          <p:cNvPr id="10" name="Picture 9"/>
          <p:cNvPicPr>
            <a:picLocks noChangeAspect="1"/>
          </p:cNvPicPr>
          <p:nvPr/>
        </p:nvPicPr>
        <p:blipFill>
          <a:blip r:embed="rId5"/>
          <a:stretch>
            <a:fillRect/>
          </a:stretch>
        </p:blipFill>
        <p:spPr>
          <a:xfrm>
            <a:off x="5508104" y="2348880"/>
            <a:ext cx="3456384" cy="3755974"/>
          </a:xfrm>
          <a:prstGeom prst="rect">
            <a:avLst/>
          </a:prstGeom>
        </p:spPr>
      </p:pic>
      <p:cxnSp>
        <p:nvCxnSpPr>
          <p:cNvPr id="12" name="Straight Arrow Connector 11"/>
          <p:cNvCxnSpPr/>
          <p:nvPr/>
        </p:nvCxnSpPr>
        <p:spPr>
          <a:xfrm flipH="1">
            <a:off x="2483768" y="2204864"/>
            <a:ext cx="288032" cy="93610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896036" y="2060848"/>
            <a:ext cx="1046684" cy="17654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79912" y="2633422"/>
            <a:ext cx="1639466" cy="50754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124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算法工具</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23528" y="1188245"/>
            <a:ext cx="7416824" cy="461665"/>
          </a:xfrm>
          <a:prstGeom prst="rect">
            <a:avLst/>
          </a:prstGeom>
        </p:spPr>
        <p:txBody>
          <a:bodyPr wrap="square">
            <a:spAutoFit/>
          </a:bodyPr>
          <a:lstStyle/>
          <a:p>
            <a:r>
              <a:rPr lang="en-US" altLang="zh-CN" sz="2400" dirty="0" err="1" smtClean="0"/>
              <a:t>JCrypTool</a:t>
            </a:r>
            <a:r>
              <a:rPr lang="en-US" altLang="zh-CN" sz="2400" dirty="0" smtClean="0"/>
              <a:t>/</a:t>
            </a:r>
            <a:r>
              <a:rPr lang="en-US" altLang="zh-CN" sz="2400" dirty="0" err="1" smtClean="0"/>
              <a:t>CrypTool</a:t>
            </a:r>
            <a:r>
              <a:rPr lang="en-US" altLang="zh-CN" sz="2400" dirty="0" smtClean="0"/>
              <a:t> </a:t>
            </a:r>
            <a:r>
              <a:rPr lang="en-US" sz="2400" dirty="0">
                <a:hlinkClick r:id="rId2"/>
              </a:rPr>
              <a:t>http://</a:t>
            </a:r>
            <a:r>
              <a:rPr lang="en-US" sz="2400" dirty="0" smtClean="0">
                <a:hlinkClick r:id="rId2"/>
              </a:rPr>
              <a:t>www.cryptool.org</a:t>
            </a:r>
            <a:endParaRPr lang="en-US" altLang="zh-CN" sz="2400" dirty="0" smtClean="0"/>
          </a:p>
        </p:txBody>
      </p:sp>
      <p:pic>
        <p:nvPicPr>
          <p:cNvPr id="2" name="Picture 1"/>
          <p:cNvPicPr>
            <a:picLocks noChangeAspect="1"/>
          </p:cNvPicPr>
          <p:nvPr/>
        </p:nvPicPr>
        <p:blipFill>
          <a:blip r:embed="rId3"/>
          <a:stretch>
            <a:fillRect/>
          </a:stretch>
        </p:blipFill>
        <p:spPr>
          <a:xfrm>
            <a:off x="916784" y="2132856"/>
            <a:ext cx="6247504" cy="4174627"/>
          </a:xfrm>
          <a:prstGeom prst="rect">
            <a:avLst/>
          </a:prstGeom>
        </p:spPr>
      </p:pic>
    </p:spTree>
    <p:extLst>
      <p:ext uri="{BB962C8B-B14F-4D97-AF65-F5344CB8AC3E}">
        <p14:creationId xmlns:p14="http://schemas.microsoft.com/office/powerpoint/2010/main" val="6700770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算法工具</a:t>
            </a:r>
            <a:endParaRPr lang="en-US" altLang="zh-CN" sz="2400" dirty="0">
              <a:solidFill>
                <a:schemeClr val="accent3"/>
              </a:solidFill>
            </a:endParaRPr>
          </a:p>
        </p:txBody>
      </p:sp>
      <p:sp>
        <p:nvSpPr>
          <p:cNvPr id="3" name="Rectangle 2"/>
          <p:cNvSpPr/>
          <p:nvPr/>
        </p:nvSpPr>
        <p:spPr>
          <a:xfrm>
            <a:off x="395536" y="1196752"/>
            <a:ext cx="7416824" cy="461665"/>
          </a:xfrm>
          <a:prstGeom prst="rect">
            <a:avLst/>
          </a:prstGeom>
        </p:spPr>
        <p:txBody>
          <a:bodyPr wrap="square">
            <a:spAutoFit/>
          </a:bodyPr>
          <a:lstStyle/>
          <a:p>
            <a:r>
              <a:rPr lang="en-US" altLang="zh-CN" sz="2400" dirty="0" smtClean="0"/>
              <a:t>openssl </a:t>
            </a:r>
            <a:r>
              <a:rPr lang="en-US" sz="2400">
                <a:hlinkClick r:id="rId2"/>
              </a:rPr>
              <a:t>https://github.com/openssl/openssl</a:t>
            </a:r>
            <a:endParaRPr lang="en-US" altLang="zh-CN" sz="2400" dirty="0" smtClean="0"/>
          </a:p>
        </p:txBody>
      </p:sp>
      <p:pic>
        <p:nvPicPr>
          <p:cNvPr id="5" name="Picture 4"/>
          <p:cNvPicPr>
            <a:picLocks noChangeAspect="1"/>
          </p:cNvPicPr>
          <p:nvPr/>
        </p:nvPicPr>
        <p:blipFill>
          <a:blip r:embed="rId3"/>
          <a:stretch>
            <a:fillRect/>
          </a:stretch>
        </p:blipFill>
        <p:spPr>
          <a:xfrm>
            <a:off x="429500" y="1700808"/>
            <a:ext cx="5150612" cy="3556125"/>
          </a:xfrm>
          <a:prstGeom prst="rect">
            <a:avLst/>
          </a:prstGeom>
        </p:spPr>
      </p:pic>
      <p:sp>
        <p:nvSpPr>
          <p:cNvPr id="6" name="Rectangle 5"/>
          <p:cNvSpPr/>
          <p:nvPr/>
        </p:nvSpPr>
        <p:spPr>
          <a:xfrm>
            <a:off x="395536" y="5306163"/>
            <a:ext cx="7992888" cy="923330"/>
          </a:xfrm>
          <a:prstGeom prst="rect">
            <a:avLst/>
          </a:prstGeom>
        </p:spPr>
        <p:txBody>
          <a:bodyPr wrap="square">
            <a:spAutoFit/>
          </a:bodyPr>
          <a:lstStyle/>
          <a:p>
            <a:r>
              <a:rPr lang="en-US"/>
              <a:t>echo -n "hello" | openssl aes-128-cbc -a -e  -K e0e0e0e0f1f1f1f1e0e0e0e0f1f1f1f1 -iv e0e0e0e0f1f1f1f1e0e0e0e0f1f1f1f1</a:t>
            </a:r>
          </a:p>
          <a:p>
            <a:r>
              <a:rPr lang="en-US" b="1"/>
              <a:t>tv611lW0N+HKtQi+ysr2TQ==</a:t>
            </a:r>
          </a:p>
        </p:txBody>
      </p:sp>
    </p:spTree>
    <p:extLst>
      <p:ext uri="{BB962C8B-B14F-4D97-AF65-F5344CB8AC3E}">
        <p14:creationId xmlns:p14="http://schemas.microsoft.com/office/powerpoint/2010/main" val="6037534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算法工具</a:t>
            </a:r>
            <a:endParaRPr lang="en-US" altLang="zh-CN" sz="2400" dirty="0">
              <a:solidFill>
                <a:schemeClr val="accent3"/>
              </a:solidFill>
            </a:endParaRPr>
          </a:p>
        </p:txBody>
      </p:sp>
      <p:sp>
        <p:nvSpPr>
          <p:cNvPr id="3" name="Rectangle 2"/>
          <p:cNvSpPr/>
          <p:nvPr/>
        </p:nvSpPr>
        <p:spPr>
          <a:xfrm>
            <a:off x="323527" y="1194771"/>
            <a:ext cx="4864604" cy="461665"/>
          </a:xfrm>
          <a:prstGeom prst="rect">
            <a:avLst/>
          </a:prstGeom>
        </p:spPr>
        <p:txBody>
          <a:bodyPr wrap="square">
            <a:spAutoFit/>
          </a:bodyPr>
          <a:lstStyle/>
          <a:p>
            <a:r>
              <a:rPr lang="en-US" altLang="zh-CN" sz="2400" dirty="0" err="1" smtClean="0"/>
              <a:t>RECalcTool</a:t>
            </a:r>
            <a:endParaRPr lang="en-US" altLang="zh-CN" sz="2400" dirty="0" smtClean="0"/>
          </a:p>
        </p:txBody>
      </p:sp>
      <p:pic>
        <p:nvPicPr>
          <p:cNvPr id="5" name="Picture 4"/>
          <p:cNvPicPr>
            <a:picLocks noChangeAspect="1"/>
          </p:cNvPicPr>
          <p:nvPr/>
        </p:nvPicPr>
        <p:blipFill>
          <a:blip r:embed="rId2"/>
          <a:stretch>
            <a:fillRect/>
          </a:stretch>
        </p:blipFill>
        <p:spPr>
          <a:xfrm>
            <a:off x="323527" y="2014496"/>
            <a:ext cx="4223243" cy="3718760"/>
          </a:xfrm>
          <a:prstGeom prst="rect">
            <a:avLst/>
          </a:prstGeom>
        </p:spPr>
      </p:pic>
      <p:pic>
        <p:nvPicPr>
          <p:cNvPr id="6" name="Picture 5"/>
          <p:cNvPicPr>
            <a:picLocks noChangeAspect="1"/>
          </p:cNvPicPr>
          <p:nvPr/>
        </p:nvPicPr>
        <p:blipFill>
          <a:blip r:embed="rId3"/>
          <a:stretch>
            <a:fillRect/>
          </a:stretch>
        </p:blipFill>
        <p:spPr>
          <a:xfrm>
            <a:off x="4741245" y="2014496"/>
            <a:ext cx="4223243" cy="3718760"/>
          </a:xfrm>
          <a:prstGeom prst="rect">
            <a:avLst/>
          </a:prstGeom>
        </p:spPr>
      </p:pic>
    </p:spTree>
    <p:extLst>
      <p:ext uri="{BB962C8B-B14F-4D97-AF65-F5344CB8AC3E}">
        <p14:creationId xmlns:p14="http://schemas.microsoft.com/office/powerpoint/2010/main" val="1846638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5976664" cy="461665"/>
          </a:xfrm>
          <a:prstGeom prst="rect">
            <a:avLst/>
          </a:prstGeom>
          <a:noFill/>
        </p:spPr>
        <p:txBody>
          <a:bodyPr wrap="square" rtlCol="0">
            <a:spAutoFit/>
          </a:bodyPr>
          <a:lstStyle/>
          <a:p>
            <a:r>
              <a:rPr lang="zh-CN" altLang="en-US" sz="2400" dirty="0">
                <a:solidFill>
                  <a:schemeClr val="accent3"/>
                </a:solidFill>
              </a:rPr>
              <a:t>如何学习其它平台的逆向工程技术</a:t>
            </a:r>
            <a:endParaRPr lang="en-US" altLang="zh-CN" sz="2400" dirty="0">
              <a:solidFill>
                <a:schemeClr val="accent3"/>
              </a:solidFill>
            </a:endParaRPr>
          </a:p>
        </p:txBody>
      </p:sp>
      <p:sp>
        <p:nvSpPr>
          <p:cNvPr id="7" name="Shape 138"/>
          <p:cNvSpPr/>
          <p:nvPr/>
        </p:nvSpPr>
        <p:spPr>
          <a:xfrm>
            <a:off x="611560" y="1268760"/>
            <a:ext cx="6870256" cy="461661"/>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r>
              <a:rPr lang="zh-CN" altLang="en-US" sz="2400" dirty="0" smtClean="0">
                <a:solidFill>
                  <a:schemeClr val="tx1"/>
                </a:solidFill>
                <a:latin typeface="微软雅黑" charset="0"/>
                <a:ea typeface="微软雅黑" charset="0"/>
                <a:sym typeface="+mn-ea"/>
              </a:rPr>
              <a:t>需要掌握的技能表</a:t>
            </a:r>
            <a:endParaRPr sz="2400" dirty="0">
              <a:solidFill>
                <a:schemeClr val="tx1"/>
              </a:solidFill>
              <a:latin typeface="微软雅黑" charset="0"/>
              <a:ea typeface="微软雅黑" charset="0"/>
              <a:sym typeface="+mn-ea"/>
            </a:endParaRPr>
          </a:p>
        </p:txBody>
      </p:sp>
      <p:sp>
        <p:nvSpPr>
          <p:cNvPr id="5" name="Rectangle 4"/>
          <p:cNvSpPr/>
          <p:nvPr/>
        </p:nvSpPr>
        <p:spPr>
          <a:xfrm>
            <a:off x="899592" y="1988840"/>
            <a:ext cx="7111600" cy="3693319"/>
          </a:xfrm>
          <a:prstGeom prst="rect">
            <a:avLst/>
          </a:prstGeom>
        </p:spPr>
        <p:txBody>
          <a:bodyPr wrap="square">
            <a:spAutoFit/>
          </a:bodyPr>
          <a:lstStyle/>
          <a:p>
            <a:pPr marL="342900" indent="-342900">
              <a:buAutoNum type="arabicPeriod"/>
            </a:pPr>
            <a:r>
              <a:rPr lang="zh-CN" altLang="en-US" dirty="0" smtClean="0"/>
              <a:t>操作系统的安全架构</a:t>
            </a:r>
            <a:endParaRPr lang="en-US" altLang="zh-CN" dirty="0" smtClean="0"/>
          </a:p>
          <a:p>
            <a:pPr marL="342900" indent="-342900">
              <a:buAutoNum type="arabicPeriod"/>
            </a:pPr>
            <a:endParaRPr lang="en-US" dirty="0" smtClean="0"/>
          </a:p>
          <a:p>
            <a:pPr marL="342900" indent="-342900">
              <a:buAutoNum type="arabicPeriod"/>
            </a:pPr>
            <a:r>
              <a:rPr lang="zh-CN" altLang="en-US" dirty="0" smtClean="0"/>
              <a:t>操作系统中可执行文件格式</a:t>
            </a:r>
            <a:endParaRPr lang="en-US" altLang="zh-CN" dirty="0"/>
          </a:p>
          <a:p>
            <a:pPr marL="342900" indent="-342900">
              <a:buAutoNum type="arabicPeriod"/>
            </a:pPr>
            <a:endParaRPr lang="en-US" altLang="zh-CN" dirty="0"/>
          </a:p>
          <a:p>
            <a:pPr marL="342900" indent="-342900">
              <a:buAutoNum type="arabicPeriod"/>
            </a:pPr>
            <a:r>
              <a:rPr lang="zh-CN" altLang="en-US" dirty="0"/>
              <a:t>反汇编工具的</a:t>
            </a:r>
            <a:r>
              <a:rPr lang="zh-CN" altLang="en-US" dirty="0" smtClean="0"/>
              <a:t>使用</a:t>
            </a:r>
            <a:endParaRPr lang="en-US" altLang="zh-CN" dirty="0" smtClean="0"/>
          </a:p>
          <a:p>
            <a:pPr marL="342900" indent="-342900">
              <a:buAutoNum type="arabicPeriod"/>
            </a:pPr>
            <a:endParaRPr lang="en-US" dirty="0"/>
          </a:p>
          <a:p>
            <a:pPr marL="342900" indent="-342900">
              <a:buAutoNum type="arabicPeriod"/>
            </a:pPr>
            <a:r>
              <a:rPr lang="zh-CN" altLang="en-US" dirty="0"/>
              <a:t>反汇编代码的阅读</a:t>
            </a:r>
            <a:r>
              <a:rPr lang="zh-CN" altLang="en-US" dirty="0" smtClean="0"/>
              <a:t>理解</a:t>
            </a:r>
            <a:endParaRPr lang="en-US" altLang="zh-CN" dirty="0" smtClean="0"/>
          </a:p>
          <a:p>
            <a:pPr marL="342900" indent="-342900">
              <a:buAutoNum type="arabicPeriod"/>
            </a:pPr>
            <a:endParaRPr lang="en-US" altLang="zh-CN" dirty="0"/>
          </a:p>
          <a:p>
            <a:pPr marL="342900" indent="-342900">
              <a:buAutoNum type="arabicPeriod"/>
            </a:pPr>
            <a:r>
              <a:rPr lang="zh-CN" altLang="en-US" dirty="0"/>
              <a:t>调试器的</a:t>
            </a:r>
            <a:r>
              <a:rPr lang="zh-CN" altLang="en-US" dirty="0" smtClean="0"/>
              <a:t>使用</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网络抓包工具的使用</a:t>
            </a:r>
            <a:endParaRPr lang="en-US" altLang="zh-CN" dirty="0" smtClean="0"/>
          </a:p>
          <a:p>
            <a:pPr marL="342900" indent="-342900">
              <a:buAutoNum type="arabicPeriod"/>
            </a:pPr>
            <a:endParaRPr lang="en-US" dirty="0"/>
          </a:p>
          <a:p>
            <a:pPr marL="342900" indent="-342900">
              <a:buAutoNum type="arabicPeriod"/>
            </a:pPr>
            <a:r>
              <a:rPr lang="zh-CN" altLang="en-US" dirty="0" smtClean="0"/>
              <a:t>加解密知识</a:t>
            </a:r>
            <a:endParaRPr lang="en-US" dirty="0"/>
          </a:p>
        </p:txBody>
      </p:sp>
    </p:spTree>
    <p:extLst>
      <p:ext uri="{BB962C8B-B14F-4D97-AF65-F5344CB8AC3E}">
        <p14:creationId xmlns:p14="http://schemas.microsoft.com/office/powerpoint/2010/main" val="18926564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solidFill>
                  <a:schemeClr val="bg1"/>
                </a:solidFill>
              </a:rPr>
              <a:t>协议分析</a:t>
            </a:r>
            <a:endParaRPr lang="en-US" altLang="zh-CN" dirty="0" smtClean="0">
              <a:solidFill>
                <a:schemeClr val="bg1"/>
              </a:solidFill>
            </a:endParaRPr>
          </a:p>
        </p:txBody>
      </p:sp>
      <p:sp>
        <p:nvSpPr>
          <p:cNvPr id="8" name="Shape 134"/>
          <p:cNvSpPr/>
          <p:nvPr/>
        </p:nvSpPr>
        <p:spPr>
          <a:xfrm>
            <a:off x="755576" y="1916832"/>
            <a:ext cx="6744695" cy="3416316"/>
          </a:xfrm>
          <a:prstGeom prst="rect">
            <a:avLst/>
          </a:prstGeom>
          <a:ln w="12700">
            <a:miter lim="400000"/>
          </a:ln>
        </p:spPr>
        <p:txBody>
          <a:bodyPr lIns="45718" tIns="45718" rIns="45718" bIns="45718">
            <a:spAutoFit/>
          </a:bodyPr>
          <a:lstStyle/>
          <a:p>
            <a:r>
              <a:rPr lang="en-US" altLang="zh-CN" dirty="0" smtClean="0">
                <a:solidFill>
                  <a:schemeClr val="accent3"/>
                </a:solidFill>
              </a:rPr>
              <a:t>1.</a:t>
            </a:r>
            <a:r>
              <a:rPr lang="zh-CN" altLang="en-US" dirty="0">
                <a:solidFill>
                  <a:schemeClr val="accent3"/>
                </a:solidFill>
              </a:rPr>
              <a:t>网络抓</a:t>
            </a:r>
            <a:r>
              <a:rPr lang="zh-CN" altLang="en-US" dirty="0" smtClean="0">
                <a:solidFill>
                  <a:schemeClr val="accent3"/>
                </a:solidFill>
              </a:rPr>
              <a:t>包</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2.</a:t>
            </a:r>
            <a:r>
              <a:rPr lang="zh-CN" altLang="en-US" dirty="0" smtClean="0">
                <a:solidFill>
                  <a:schemeClr val="accent3"/>
                </a:solidFill>
              </a:rPr>
              <a:t>数据包分析与识别</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3.</a:t>
            </a:r>
            <a:r>
              <a:rPr lang="zh-CN" altLang="en-US" dirty="0" smtClean="0">
                <a:solidFill>
                  <a:schemeClr val="accent3"/>
                </a:solidFill>
              </a:rPr>
              <a:t>日志分析</a:t>
            </a:r>
            <a:endParaRPr lang="en-US" altLang="zh-CN" dirty="0" smtClean="0">
              <a:solidFill>
                <a:schemeClr val="accent3"/>
              </a:solidFill>
            </a:endParaRPr>
          </a:p>
          <a:p>
            <a:endParaRPr lang="en-US" altLang="zh-CN" dirty="0" smtClean="0">
              <a:solidFill>
                <a:schemeClr val="accent3"/>
              </a:solidFill>
            </a:endParaRPr>
          </a:p>
          <a:p>
            <a:r>
              <a:rPr lang="en-US" altLang="zh-CN" dirty="0" smtClean="0">
                <a:solidFill>
                  <a:schemeClr val="accent3"/>
                </a:solidFill>
              </a:rPr>
              <a:t>4.</a:t>
            </a:r>
            <a:r>
              <a:rPr lang="zh-CN" altLang="en-US" dirty="0" smtClean="0">
                <a:solidFill>
                  <a:schemeClr val="accent3"/>
                </a:solidFill>
              </a:rPr>
              <a:t>代码分析与算法识别</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5.Hook</a:t>
            </a:r>
            <a:r>
              <a:rPr lang="zh-CN" altLang="en-US" dirty="0" smtClean="0">
                <a:solidFill>
                  <a:schemeClr val="accent3"/>
                </a:solidFill>
              </a:rPr>
              <a:t>输出或动态调试</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6.</a:t>
            </a:r>
            <a:r>
              <a:rPr lang="zh-CN" altLang="en-US" dirty="0">
                <a:solidFill>
                  <a:schemeClr val="accent3"/>
                </a:solidFill>
              </a:rPr>
              <a:t>测试</a:t>
            </a:r>
            <a:r>
              <a:rPr lang="zh-CN" altLang="en-US" dirty="0" smtClean="0">
                <a:solidFill>
                  <a:schemeClr val="accent3"/>
                </a:solidFill>
              </a:rPr>
              <a:t>结果</a:t>
            </a:r>
            <a:endParaRPr lang="en-US" altLang="zh-CN" dirty="0" smtClean="0">
              <a:solidFill>
                <a:schemeClr val="accent3"/>
              </a:solidFill>
            </a:endParaRPr>
          </a:p>
          <a:p>
            <a:endParaRPr lang="en-US" altLang="zh-CN" dirty="0">
              <a:solidFill>
                <a:schemeClr val="accent3"/>
              </a:solidFill>
            </a:endParaRPr>
          </a:p>
        </p:txBody>
      </p:sp>
    </p:spTree>
    <p:extLst>
      <p:ext uri="{BB962C8B-B14F-4D97-AF65-F5344CB8AC3E}">
        <p14:creationId xmlns:p14="http://schemas.microsoft.com/office/powerpoint/2010/main" val="11251674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网络抓包</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3" name="Rectangle 2"/>
          <p:cNvSpPr/>
          <p:nvPr/>
        </p:nvSpPr>
        <p:spPr>
          <a:xfrm>
            <a:off x="370216" y="1268760"/>
            <a:ext cx="7416824" cy="3970318"/>
          </a:xfrm>
          <a:prstGeom prst="rect">
            <a:avLst/>
          </a:prstGeom>
        </p:spPr>
        <p:txBody>
          <a:bodyPr wrap="square">
            <a:spAutoFit/>
          </a:bodyPr>
          <a:lstStyle/>
          <a:p>
            <a:r>
              <a:rPr lang="zh-CN" altLang="en-US" sz="2400" smtClean="0"/>
              <a:t>抓包工具：</a:t>
            </a:r>
            <a:endParaRPr lang="en-US" altLang="zh-CN" sz="2400"/>
          </a:p>
          <a:p>
            <a:endParaRPr lang="en-US" altLang="zh-CN" smtClean="0"/>
          </a:p>
          <a:p>
            <a:r>
              <a:rPr lang="en-US" altLang="zh-CN" smtClean="0"/>
              <a:t>Http/Socket</a:t>
            </a:r>
            <a:r>
              <a:rPr lang="zh-CN" altLang="en-US" smtClean="0"/>
              <a:t>抓包：</a:t>
            </a:r>
            <a:endParaRPr lang="en-US" altLang="zh-CN" smtClean="0"/>
          </a:p>
          <a:p>
            <a:r>
              <a:rPr lang="en-US" altLang="zh-CN" smtClean="0"/>
              <a:t>tcpdump</a:t>
            </a:r>
            <a:r>
              <a:rPr lang="zh-CN" altLang="en-US" smtClean="0"/>
              <a:t>：</a:t>
            </a:r>
            <a:endParaRPr lang="en-US" altLang="zh-CN" smtClean="0"/>
          </a:p>
          <a:p>
            <a:r>
              <a:rPr lang="en-US" sz="1400"/>
              <a:t>adb shell tcpdump -p -vv -s 0 -w /</a:t>
            </a:r>
            <a:r>
              <a:rPr lang="en-US" sz="1400" smtClean="0"/>
              <a:t>sdcard/capture.pcap</a:t>
            </a:r>
          </a:p>
          <a:p>
            <a:endParaRPr lang="en-US"/>
          </a:p>
          <a:p>
            <a:r>
              <a:rPr lang="en-US" smtClean="0"/>
              <a:t>tcpdump -&gt; WireShark</a:t>
            </a:r>
          </a:p>
          <a:p>
            <a:endParaRPr lang="en-US"/>
          </a:p>
          <a:p>
            <a:r>
              <a:rPr lang="en-US" smtClean="0"/>
              <a:t>Http/Https</a:t>
            </a:r>
            <a:r>
              <a:rPr lang="zh-CN" altLang="en-US" smtClean="0"/>
              <a:t>抓包：</a:t>
            </a:r>
            <a:endParaRPr lang="en-US" altLang="zh-CN" smtClean="0"/>
          </a:p>
          <a:p>
            <a:r>
              <a:rPr lang="en-US" altLang="zh-CN"/>
              <a:t>Fiddler</a:t>
            </a:r>
            <a:r>
              <a:rPr lang="zh-CN" altLang="en-US"/>
              <a:t>、</a:t>
            </a:r>
            <a:r>
              <a:rPr lang="en-US" altLang="zh-CN"/>
              <a:t>Burpsuite</a:t>
            </a:r>
            <a:r>
              <a:rPr lang="zh-CN" altLang="en-US"/>
              <a:t>、</a:t>
            </a:r>
            <a:r>
              <a:rPr lang="en-US" altLang="zh-CN"/>
              <a:t>C</a:t>
            </a:r>
            <a:r>
              <a:rPr lang="en-US"/>
              <a:t>harles</a:t>
            </a:r>
          </a:p>
          <a:p>
            <a:r>
              <a:rPr lang="en-US" altLang="zh-CN" sz="1400" smtClean="0"/>
              <a:t>1.</a:t>
            </a:r>
            <a:r>
              <a:rPr lang="zh-CN" altLang="en-US" sz="1400" smtClean="0"/>
              <a:t>手机导入</a:t>
            </a:r>
            <a:r>
              <a:rPr lang="en-US" altLang="zh-CN" sz="1400" smtClean="0"/>
              <a:t>FakeCert.crt</a:t>
            </a:r>
          </a:p>
          <a:p>
            <a:r>
              <a:rPr lang="en-US" altLang="zh-CN" sz="1400" smtClean="0"/>
              <a:t>2.</a:t>
            </a:r>
            <a:r>
              <a:rPr lang="zh-CN" altLang="en-US" sz="1400" smtClean="0"/>
              <a:t>抓包工具配置</a:t>
            </a:r>
            <a:r>
              <a:rPr lang="en-US" altLang="zh-CN" sz="1400" smtClean="0"/>
              <a:t>Https</a:t>
            </a:r>
            <a:r>
              <a:rPr lang="zh-CN" altLang="en-US" sz="1400" smtClean="0"/>
              <a:t>代理</a:t>
            </a:r>
            <a:endParaRPr lang="en-US" altLang="zh-CN" sz="1400" smtClean="0"/>
          </a:p>
          <a:p>
            <a:r>
              <a:rPr lang="en-US" altLang="zh-CN" sz="1400" smtClean="0"/>
              <a:t>3.</a:t>
            </a:r>
            <a:r>
              <a:rPr lang="zh-CN" altLang="en-US" sz="1400" smtClean="0"/>
              <a:t>手机设置代理服务器</a:t>
            </a:r>
            <a:endParaRPr lang="en-US" altLang="zh-CN" sz="1400" smtClean="0"/>
          </a:p>
          <a:p>
            <a:r>
              <a:rPr lang="en-US" altLang="zh-CN" sz="1400" smtClean="0"/>
              <a:t>4.</a:t>
            </a:r>
            <a:r>
              <a:rPr lang="zh-CN" altLang="en-US" sz="1400" smtClean="0"/>
              <a:t>手机</a:t>
            </a:r>
            <a:r>
              <a:rPr lang="en-US" altLang="zh-CN" sz="1400" smtClean="0"/>
              <a:t>Hook Breaking SSL Pinning</a:t>
            </a:r>
          </a:p>
          <a:p>
            <a:r>
              <a:rPr lang="en-US" sz="1400" smtClean="0"/>
              <a:t>5.</a:t>
            </a:r>
            <a:r>
              <a:rPr lang="zh-CN" altLang="en-US" sz="1400" smtClean="0"/>
              <a:t>抓包测试</a:t>
            </a:r>
            <a:endParaRPr lang="en-US" sz="1400"/>
          </a:p>
        </p:txBody>
      </p:sp>
    </p:spTree>
    <p:extLst>
      <p:ext uri="{BB962C8B-B14F-4D97-AF65-F5344CB8AC3E}">
        <p14:creationId xmlns:p14="http://schemas.microsoft.com/office/powerpoint/2010/main" val="20674392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网络抓包</a:t>
            </a:r>
            <a:endParaRPr lang="en-US" altLang="zh-CN" sz="2400" dirty="0">
              <a:solidFill>
                <a:schemeClr val="accent3"/>
              </a:solidFill>
            </a:endParaRPr>
          </a:p>
        </p:txBody>
      </p:sp>
      <p:sp>
        <p:nvSpPr>
          <p:cNvPr id="3" name="Rectangle 2"/>
          <p:cNvSpPr/>
          <p:nvPr/>
        </p:nvSpPr>
        <p:spPr>
          <a:xfrm>
            <a:off x="251519" y="1191036"/>
            <a:ext cx="7416824" cy="461665"/>
          </a:xfrm>
          <a:prstGeom prst="rect">
            <a:avLst/>
          </a:prstGeom>
        </p:spPr>
        <p:txBody>
          <a:bodyPr wrap="square">
            <a:spAutoFit/>
          </a:bodyPr>
          <a:lstStyle/>
          <a:p>
            <a:r>
              <a:rPr lang="en-US" sz="2400"/>
              <a:t>Http/Https</a:t>
            </a:r>
            <a:r>
              <a:rPr lang="zh-CN" altLang="en-US" sz="2400"/>
              <a:t>抓包</a:t>
            </a:r>
            <a:r>
              <a:rPr lang="zh-CN" altLang="en-US" sz="2400" smtClean="0"/>
              <a:t>配置</a:t>
            </a:r>
            <a:endParaRPr lang="en-US" altLang="zh-CN" sz="2400"/>
          </a:p>
        </p:txBody>
      </p:sp>
      <p:pic>
        <p:nvPicPr>
          <p:cNvPr id="6" name="Picture 5"/>
          <p:cNvPicPr>
            <a:picLocks noChangeAspect="1"/>
          </p:cNvPicPr>
          <p:nvPr/>
        </p:nvPicPr>
        <p:blipFill>
          <a:blip r:embed="rId2"/>
          <a:stretch>
            <a:fillRect/>
          </a:stretch>
        </p:blipFill>
        <p:spPr>
          <a:xfrm>
            <a:off x="251519" y="2636912"/>
            <a:ext cx="1701189" cy="3024336"/>
          </a:xfrm>
          <a:prstGeom prst="rect">
            <a:avLst/>
          </a:prstGeom>
        </p:spPr>
      </p:pic>
      <p:pic>
        <p:nvPicPr>
          <p:cNvPr id="8" name="Picture 7"/>
          <p:cNvPicPr>
            <a:picLocks noChangeAspect="1"/>
          </p:cNvPicPr>
          <p:nvPr/>
        </p:nvPicPr>
        <p:blipFill>
          <a:blip r:embed="rId3"/>
          <a:stretch>
            <a:fillRect/>
          </a:stretch>
        </p:blipFill>
        <p:spPr>
          <a:xfrm>
            <a:off x="2251157" y="2577167"/>
            <a:ext cx="2096857" cy="1427897"/>
          </a:xfrm>
          <a:prstGeom prst="rect">
            <a:avLst/>
          </a:prstGeom>
        </p:spPr>
      </p:pic>
      <p:pic>
        <p:nvPicPr>
          <p:cNvPr id="9" name="Picture 8"/>
          <p:cNvPicPr>
            <a:picLocks noChangeAspect="1"/>
          </p:cNvPicPr>
          <p:nvPr/>
        </p:nvPicPr>
        <p:blipFill>
          <a:blip r:embed="rId4"/>
          <a:stretch>
            <a:fillRect/>
          </a:stretch>
        </p:blipFill>
        <p:spPr>
          <a:xfrm>
            <a:off x="2253431" y="4249264"/>
            <a:ext cx="2102545" cy="1411984"/>
          </a:xfrm>
          <a:prstGeom prst="rect">
            <a:avLst/>
          </a:prstGeom>
        </p:spPr>
      </p:pic>
      <p:pic>
        <p:nvPicPr>
          <p:cNvPr id="10" name="Picture 9"/>
          <p:cNvPicPr>
            <a:picLocks noChangeAspect="1"/>
          </p:cNvPicPr>
          <p:nvPr/>
        </p:nvPicPr>
        <p:blipFill>
          <a:blip r:embed="rId5"/>
          <a:stretch>
            <a:fillRect/>
          </a:stretch>
        </p:blipFill>
        <p:spPr>
          <a:xfrm>
            <a:off x="4537165" y="4057568"/>
            <a:ext cx="1763027" cy="1675688"/>
          </a:xfrm>
          <a:prstGeom prst="rect">
            <a:avLst/>
          </a:prstGeom>
        </p:spPr>
      </p:pic>
      <p:pic>
        <p:nvPicPr>
          <p:cNvPr id="12" name="Picture 11"/>
          <p:cNvPicPr>
            <a:picLocks noChangeAspect="1"/>
          </p:cNvPicPr>
          <p:nvPr/>
        </p:nvPicPr>
        <p:blipFill>
          <a:blip r:embed="rId6"/>
          <a:stretch>
            <a:fillRect/>
          </a:stretch>
        </p:blipFill>
        <p:spPr>
          <a:xfrm>
            <a:off x="4561026" y="2552173"/>
            <a:ext cx="1739166" cy="1446596"/>
          </a:xfrm>
          <a:prstGeom prst="rect">
            <a:avLst/>
          </a:prstGeom>
        </p:spPr>
      </p:pic>
      <p:pic>
        <p:nvPicPr>
          <p:cNvPr id="13" name="Picture 12"/>
          <p:cNvPicPr>
            <a:picLocks noChangeAspect="1"/>
          </p:cNvPicPr>
          <p:nvPr/>
        </p:nvPicPr>
        <p:blipFill>
          <a:blip r:embed="rId7"/>
          <a:stretch>
            <a:fillRect/>
          </a:stretch>
        </p:blipFill>
        <p:spPr>
          <a:xfrm>
            <a:off x="6660232" y="2548801"/>
            <a:ext cx="2232248" cy="1532464"/>
          </a:xfrm>
          <a:prstGeom prst="rect">
            <a:avLst/>
          </a:prstGeom>
        </p:spPr>
      </p:pic>
      <p:pic>
        <p:nvPicPr>
          <p:cNvPr id="14" name="Picture 13"/>
          <p:cNvPicPr>
            <a:picLocks noChangeAspect="1"/>
          </p:cNvPicPr>
          <p:nvPr/>
        </p:nvPicPr>
        <p:blipFill>
          <a:blip r:embed="rId8"/>
          <a:stretch>
            <a:fillRect/>
          </a:stretch>
        </p:blipFill>
        <p:spPr>
          <a:xfrm>
            <a:off x="6572785" y="4145160"/>
            <a:ext cx="2311864" cy="1588096"/>
          </a:xfrm>
          <a:prstGeom prst="rect">
            <a:avLst/>
          </a:prstGeom>
        </p:spPr>
      </p:pic>
      <p:sp>
        <p:nvSpPr>
          <p:cNvPr id="15" name="TextBox 14"/>
          <p:cNvSpPr txBox="1"/>
          <p:nvPr/>
        </p:nvSpPr>
        <p:spPr>
          <a:xfrm>
            <a:off x="994410" y="2060848"/>
            <a:ext cx="312906" cy="369332"/>
          </a:xfrm>
          <a:prstGeom prst="rect">
            <a:avLst/>
          </a:prstGeom>
          <a:noFill/>
        </p:spPr>
        <p:txBody>
          <a:bodyPr wrap="none" rtlCol="0">
            <a:spAutoFit/>
          </a:bodyPr>
          <a:lstStyle/>
          <a:p>
            <a:r>
              <a:rPr lang="en-US" smtClean="0"/>
              <a:t>1</a:t>
            </a:r>
            <a:endParaRPr lang="en-US"/>
          </a:p>
        </p:txBody>
      </p:sp>
      <p:sp>
        <p:nvSpPr>
          <p:cNvPr id="16" name="TextBox 15"/>
          <p:cNvSpPr txBox="1"/>
          <p:nvPr/>
        </p:nvSpPr>
        <p:spPr>
          <a:xfrm>
            <a:off x="3051810" y="2083708"/>
            <a:ext cx="312906" cy="369332"/>
          </a:xfrm>
          <a:prstGeom prst="rect">
            <a:avLst/>
          </a:prstGeom>
          <a:noFill/>
        </p:spPr>
        <p:txBody>
          <a:bodyPr wrap="none" rtlCol="0">
            <a:spAutoFit/>
          </a:bodyPr>
          <a:lstStyle/>
          <a:p>
            <a:r>
              <a:rPr lang="en-US" smtClean="0"/>
              <a:t>2</a:t>
            </a:r>
            <a:endParaRPr lang="en-US"/>
          </a:p>
        </p:txBody>
      </p:sp>
      <p:sp>
        <p:nvSpPr>
          <p:cNvPr id="17" name="TextBox 16"/>
          <p:cNvSpPr txBox="1"/>
          <p:nvPr/>
        </p:nvSpPr>
        <p:spPr>
          <a:xfrm>
            <a:off x="5326380" y="2106568"/>
            <a:ext cx="312906" cy="369332"/>
          </a:xfrm>
          <a:prstGeom prst="rect">
            <a:avLst/>
          </a:prstGeom>
          <a:noFill/>
        </p:spPr>
        <p:txBody>
          <a:bodyPr wrap="none" rtlCol="0">
            <a:spAutoFit/>
          </a:bodyPr>
          <a:lstStyle/>
          <a:p>
            <a:r>
              <a:rPr lang="en-US" smtClean="0"/>
              <a:t>3</a:t>
            </a:r>
            <a:endParaRPr lang="en-US"/>
          </a:p>
        </p:txBody>
      </p:sp>
      <p:sp>
        <p:nvSpPr>
          <p:cNvPr id="18" name="TextBox 17"/>
          <p:cNvSpPr txBox="1"/>
          <p:nvPr/>
        </p:nvSpPr>
        <p:spPr>
          <a:xfrm>
            <a:off x="7543800" y="2091690"/>
            <a:ext cx="312906" cy="369332"/>
          </a:xfrm>
          <a:prstGeom prst="rect">
            <a:avLst/>
          </a:prstGeom>
          <a:noFill/>
        </p:spPr>
        <p:txBody>
          <a:bodyPr wrap="none" rtlCol="0">
            <a:spAutoFit/>
          </a:bodyPr>
          <a:lstStyle/>
          <a:p>
            <a:r>
              <a:rPr lang="en-US"/>
              <a:t>4</a:t>
            </a:r>
          </a:p>
        </p:txBody>
      </p:sp>
    </p:spTree>
    <p:extLst>
      <p:ext uri="{BB962C8B-B14F-4D97-AF65-F5344CB8AC3E}">
        <p14:creationId xmlns:p14="http://schemas.microsoft.com/office/powerpoint/2010/main" val="9707532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数据包分析与识别</a:t>
            </a:r>
            <a:endParaRPr lang="en-US" altLang="zh-CN" sz="2400" dirty="0">
              <a:solidFill>
                <a:schemeClr val="accent3"/>
              </a:solidFill>
            </a:endParaRPr>
          </a:p>
        </p:txBody>
      </p:sp>
      <p:sp>
        <p:nvSpPr>
          <p:cNvPr id="2" name="TextBox 1"/>
          <p:cNvSpPr txBox="1"/>
          <p:nvPr/>
        </p:nvSpPr>
        <p:spPr>
          <a:xfrm>
            <a:off x="560070" y="1417320"/>
            <a:ext cx="1107996" cy="369332"/>
          </a:xfrm>
          <a:prstGeom prst="rect">
            <a:avLst/>
          </a:prstGeom>
          <a:noFill/>
        </p:spPr>
        <p:txBody>
          <a:bodyPr wrap="none" rtlCol="0">
            <a:spAutoFit/>
          </a:bodyPr>
          <a:lstStyle/>
          <a:p>
            <a:r>
              <a:rPr lang="zh-CN" altLang="en-US" smtClean="0"/>
              <a:t>通信协议</a:t>
            </a:r>
            <a:endParaRPr lang="en-US" altLang="zh-CN" smtClean="0"/>
          </a:p>
        </p:txBody>
      </p:sp>
      <p:sp>
        <p:nvSpPr>
          <p:cNvPr id="5" name="TextBox 4"/>
          <p:cNvSpPr txBox="1"/>
          <p:nvPr/>
        </p:nvSpPr>
        <p:spPr>
          <a:xfrm>
            <a:off x="1174108" y="1988840"/>
            <a:ext cx="889987" cy="369332"/>
          </a:xfrm>
          <a:prstGeom prst="rect">
            <a:avLst/>
          </a:prstGeom>
          <a:noFill/>
        </p:spPr>
        <p:txBody>
          <a:bodyPr wrap="none" rtlCol="0">
            <a:spAutoFit/>
          </a:bodyPr>
          <a:lstStyle/>
          <a:p>
            <a:r>
              <a:rPr lang="en-US" smtClean="0"/>
              <a:t>Socket</a:t>
            </a:r>
            <a:endParaRPr lang="en-US"/>
          </a:p>
        </p:txBody>
      </p:sp>
      <p:sp>
        <p:nvSpPr>
          <p:cNvPr id="8" name="TextBox 7"/>
          <p:cNvSpPr txBox="1"/>
          <p:nvPr/>
        </p:nvSpPr>
        <p:spPr>
          <a:xfrm>
            <a:off x="5591746" y="1417320"/>
            <a:ext cx="1107996" cy="369332"/>
          </a:xfrm>
          <a:prstGeom prst="rect">
            <a:avLst/>
          </a:prstGeom>
          <a:noFill/>
        </p:spPr>
        <p:txBody>
          <a:bodyPr wrap="none" rtlCol="0">
            <a:spAutoFit/>
          </a:bodyPr>
          <a:lstStyle/>
          <a:p>
            <a:r>
              <a:rPr lang="zh-CN" altLang="en-US" smtClean="0"/>
              <a:t>数据格式</a:t>
            </a:r>
            <a:endParaRPr lang="en-US" altLang="zh-CN" smtClean="0"/>
          </a:p>
        </p:txBody>
      </p:sp>
      <p:pic>
        <p:nvPicPr>
          <p:cNvPr id="12" name="Picture 11"/>
          <p:cNvPicPr>
            <a:picLocks noChangeAspect="1"/>
          </p:cNvPicPr>
          <p:nvPr/>
        </p:nvPicPr>
        <p:blipFill>
          <a:blip r:embed="rId2"/>
          <a:stretch>
            <a:fillRect/>
          </a:stretch>
        </p:blipFill>
        <p:spPr>
          <a:xfrm>
            <a:off x="514655" y="2465206"/>
            <a:ext cx="3193249" cy="3634966"/>
          </a:xfrm>
          <a:prstGeom prst="rect">
            <a:avLst/>
          </a:prstGeom>
        </p:spPr>
      </p:pic>
      <p:sp>
        <p:nvSpPr>
          <p:cNvPr id="7" name="TextBox 6"/>
          <p:cNvSpPr txBox="1"/>
          <p:nvPr/>
        </p:nvSpPr>
        <p:spPr>
          <a:xfrm>
            <a:off x="4788024" y="2354317"/>
            <a:ext cx="2816797" cy="2400657"/>
          </a:xfrm>
          <a:prstGeom prst="rect">
            <a:avLst/>
          </a:prstGeom>
          <a:noFill/>
        </p:spPr>
        <p:txBody>
          <a:bodyPr wrap="none" rtlCol="0">
            <a:spAutoFit/>
          </a:bodyPr>
          <a:lstStyle/>
          <a:p>
            <a:r>
              <a:rPr lang="zh-CN" altLang="en-US" smtClean="0"/>
              <a:t>红色与绿色部分：</a:t>
            </a:r>
            <a:endParaRPr lang="en-US" altLang="zh-CN" smtClean="0"/>
          </a:p>
          <a:p>
            <a:r>
              <a:rPr lang="zh-CN" altLang="en-US" sz="1200" smtClean="0"/>
              <a:t>对应的部分是固定值，猜测</a:t>
            </a:r>
            <a:endParaRPr lang="en-US" altLang="zh-CN" sz="1200" smtClean="0"/>
          </a:p>
          <a:p>
            <a:r>
              <a:rPr lang="zh-CN" altLang="en-US" sz="1200" smtClean="0"/>
              <a:t>是协议的固定字段部分。</a:t>
            </a:r>
            <a:endParaRPr lang="en-US" altLang="zh-CN" sz="1200" smtClean="0"/>
          </a:p>
          <a:p>
            <a:endParaRPr lang="en-US"/>
          </a:p>
          <a:p>
            <a:r>
              <a:rPr lang="zh-CN" altLang="en-US" smtClean="0"/>
              <a:t>黑色部分：</a:t>
            </a:r>
            <a:endParaRPr lang="en-US" altLang="zh-CN" smtClean="0"/>
          </a:p>
          <a:p>
            <a:r>
              <a:rPr lang="zh-CN" altLang="en-US" sz="1200" smtClean="0"/>
              <a:t>应该是通信的真正数据，数据的长度为</a:t>
            </a:r>
            <a:endParaRPr lang="en-US" altLang="zh-CN" sz="1200" smtClean="0"/>
          </a:p>
          <a:p>
            <a:r>
              <a:rPr lang="en-US" altLang="zh-CN" sz="1200" smtClean="0"/>
              <a:t>16</a:t>
            </a:r>
            <a:r>
              <a:rPr lang="zh-CN" altLang="en-US" sz="1200" smtClean="0"/>
              <a:t>字节的整数倍，猜测是使用对称或非</a:t>
            </a:r>
            <a:endParaRPr lang="en-US" altLang="zh-CN" sz="1200" smtClean="0"/>
          </a:p>
          <a:p>
            <a:r>
              <a:rPr lang="zh-CN" altLang="en-US" sz="1200" smtClean="0"/>
              <a:t>对称加密，而通信传输一般使用对称加</a:t>
            </a:r>
            <a:endParaRPr lang="en-US" altLang="zh-CN" sz="1200" smtClean="0"/>
          </a:p>
          <a:p>
            <a:r>
              <a:rPr lang="zh-CN" altLang="en-US" sz="1200" smtClean="0"/>
              <a:t>密，故猜测此处使用对称加密，接下来</a:t>
            </a:r>
            <a:endParaRPr lang="en-US" altLang="zh-CN" sz="1200" smtClean="0"/>
          </a:p>
          <a:p>
            <a:r>
              <a:rPr lang="zh-CN" altLang="en-US" sz="1200" smtClean="0"/>
              <a:t>需要反编译代码，验证猜测，找到密钥</a:t>
            </a:r>
            <a:endParaRPr lang="en-US" altLang="zh-CN" sz="1200" smtClean="0"/>
          </a:p>
          <a:p>
            <a:r>
              <a:rPr lang="zh-CN" altLang="en-US" sz="1200" smtClean="0"/>
              <a:t>与算法。</a:t>
            </a:r>
            <a:endParaRPr lang="en-US" sz="1200"/>
          </a:p>
        </p:txBody>
      </p:sp>
    </p:spTree>
    <p:extLst>
      <p:ext uri="{BB962C8B-B14F-4D97-AF65-F5344CB8AC3E}">
        <p14:creationId xmlns:p14="http://schemas.microsoft.com/office/powerpoint/2010/main" val="18357771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数据包分析与识别</a:t>
            </a:r>
            <a:endParaRPr lang="en-US" altLang="zh-CN" sz="2400" dirty="0">
              <a:solidFill>
                <a:schemeClr val="accent3"/>
              </a:solidFill>
            </a:endParaRPr>
          </a:p>
        </p:txBody>
      </p:sp>
      <p:sp>
        <p:nvSpPr>
          <p:cNvPr id="2" name="TextBox 1"/>
          <p:cNvSpPr txBox="1"/>
          <p:nvPr/>
        </p:nvSpPr>
        <p:spPr>
          <a:xfrm>
            <a:off x="560070" y="1417320"/>
            <a:ext cx="1107996" cy="369332"/>
          </a:xfrm>
          <a:prstGeom prst="rect">
            <a:avLst/>
          </a:prstGeom>
          <a:noFill/>
        </p:spPr>
        <p:txBody>
          <a:bodyPr wrap="none" rtlCol="0">
            <a:spAutoFit/>
          </a:bodyPr>
          <a:lstStyle/>
          <a:p>
            <a:r>
              <a:rPr lang="zh-CN" altLang="en-US" smtClean="0"/>
              <a:t>通信协议</a:t>
            </a:r>
            <a:endParaRPr lang="en-US" altLang="zh-CN" smtClean="0"/>
          </a:p>
        </p:txBody>
      </p:sp>
      <p:pic>
        <p:nvPicPr>
          <p:cNvPr id="3" name="Picture 2"/>
          <p:cNvPicPr>
            <a:picLocks noChangeAspect="1"/>
          </p:cNvPicPr>
          <p:nvPr/>
        </p:nvPicPr>
        <p:blipFill>
          <a:blip r:embed="rId2"/>
          <a:stretch>
            <a:fillRect/>
          </a:stretch>
        </p:blipFill>
        <p:spPr>
          <a:xfrm>
            <a:off x="323528" y="2398754"/>
            <a:ext cx="3816929" cy="3701417"/>
          </a:xfrm>
          <a:prstGeom prst="rect">
            <a:avLst/>
          </a:prstGeom>
        </p:spPr>
      </p:pic>
      <p:sp>
        <p:nvSpPr>
          <p:cNvPr id="5" name="TextBox 4"/>
          <p:cNvSpPr txBox="1"/>
          <p:nvPr/>
        </p:nvSpPr>
        <p:spPr>
          <a:xfrm>
            <a:off x="982980" y="1988840"/>
            <a:ext cx="1967205" cy="369332"/>
          </a:xfrm>
          <a:prstGeom prst="rect">
            <a:avLst/>
          </a:prstGeom>
          <a:noFill/>
        </p:spPr>
        <p:txBody>
          <a:bodyPr wrap="none" rtlCol="0">
            <a:spAutoFit/>
          </a:bodyPr>
          <a:lstStyle/>
          <a:p>
            <a:r>
              <a:rPr lang="en-US" smtClean="0"/>
              <a:t>REST or SOAP ?</a:t>
            </a:r>
            <a:endParaRPr lang="en-US"/>
          </a:p>
        </p:txBody>
      </p:sp>
      <p:sp>
        <p:nvSpPr>
          <p:cNvPr id="8" name="TextBox 7"/>
          <p:cNvSpPr txBox="1"/>
          <p:nvPr/>
        </p:nvSpPr>
        <p:spPr>
          <a:xfrm>
            <a:off x="5868144" y="1417320"/>
            <a:ext cx="1107996" cy="369332"/>
          </a:xfrm>
          <a:prstGeom prst="rect">
            <a:avLst/>
          </a:prstGeom>
          <a:noFill/>
        </p:spPr>
        <p:txBody>
          <a:bodyPr wrap="none" rtlCol="0">
            <a:spAutoFit/>
          </a:bodyPr>
          <a:lstStyle/>
          <a:p>
            <a:r>
              <a:rPr lang="zh-CN" altLang="en-US" smtClean="0"/>
              <a:t>数据格式</a:t>
            </a:r>
            <a:endParaRPr lang="en-US" altLang="zh-CN" smtClean="0"/>
          </a:p>
        </p:txBody>
      </p:sp>
      <p:pic>
        <p:nvPicPr>
          <p:cNvPr id="6" name="Picture 5"/>
          <p:cNvPicPr>
            <a:picLocks noChangeAspect="1"/>
          </p:cNvPicPr>
          <p:nvPr/>
        </p:nvPicPr>
        <p:blipFill>
          <a:blip r:embed="rId3"/>
          <a:stretch>
            <a:fillRect/>
          </a:stretch>
        </p:blipFill>
        <p:spPr>
          <a:xfrm>
            <a:off x="4932040" y="2476919"/>
            <a:ext cx="3600400" cy="1784079"/>
          </a:xfrm>
          <a:prstGeom prst="rect">
            <a:avLst/>
          </a:prstGeom>
        </p:spPr>
      </p:pic>
      <p:sp>
        <p:nvSpPr>
          <p:cNvPr id="9" name="TextBox 8"/>
          <p:cNvSpPr txBox="1"/>
          <p:nvPr/>
        </p:nvSpPr>
        <p:spPr>
          <a:xfrm>
            <a:off x="6159062" y="2060848"/>
            <a:ext cx="800219" cy="369332"/>
          </a:xfrm>
          <a:prstGeom prst="rect">
            <a:avLst/>
          </a:prstGeom>
          <a:noFill/>
        </p:spPr>
        <p:txBody>
          <a:bodyPr wrap="none" rtlCol="0">
            <a:spAutoFit/>
          </a:bodyPr>
          <a:lstStyle/>
          <a:p>
            <a:r>
              <a:rPr lang="en-US" smtClean="0"/>
              <a:t>JSON</a:t>
            </a:r>
            <a:endParaRPr lang="en-US"/>
          </a:p>
        </p:txBody>
      </p:sp>
      <p:pic>
        <p:nvPicPr>
          <p:cNvPr id="10" name="Picture 9"/>
          <p:cNvPicPr>
            <a:picLocks noChangeAspect="1"/>
          </p:cNvPicPr>
          <p:nvPr/>
        </p:nvPicPr>
        <p:blipFill>
          <a:blip r:embed="rId4"/>
          <a:stretch>
            <a:fillRect/>
          </a:stretch>
        </p:blipFill>
        <p:spPr>
          <a:xfrm>
            <a:off x="4932040" y="4797152"/>
            <a:ext cx="3625231" cy="1440160"/>
          </a:xfrm>
          <a:prstGeom prst="rect">
            <a:avLst/>
          </a:prstGeom>
        </p:spPr>
      </p:pic>
      <p:sp>
        <p:nvSpPr>
          <p:cNvPr id="11" name="TextBox 10"/>
          <p:cNvSpPr txBox="1"/>
          <p:nvPr/>
        </p:nvSpPr>
        <p:spPr>
          <a:xfrm>
            <a:off x="5160579" y="4355812"/>
            <a:ext cx="3018775" cy="369332"/>
          </a:xfrm>
          <a:prstGeom prst="rect">
            <a:avLst/>
          </a:prstGeom>
          <a:noFill/>
        </p:spPr>
        <p:txBody>
          <a:bodyPr wrap="none" rtlCol="0">
            <a:spAutoFit/>
          </a:bodyPr>
          <a:lstStyle/>
          <a:p>
            <a:r>
              <a:rPr lang="en-US" smtClean="0"/>
              <a:t>application/octet-stream  ??</a:t>
            </a:r>
            <a:endParaRPr lang="en-US"/>
          </a:p>
        </p:txBody>
      </p:sp>
    </p:spTree>
    <p:extLst>
      <p:ext uri="{BB962C8B-B14F-4D97-AF65-F5344CB8AC3E}">
        <p14:creationId xmlns:p14="http://schemas.microsoft.com/office/powerpoint/2010/main" val="11484856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常见的压缩算法</a:t>
            </a:r>
            <a:endParaRPr lang="en-US" altLang="zh-CN" sz="2400" dirty="0">
              <a:solidFill>
                <a:schemeClr val="accent3"/>
              </a:solidFill>
            </a:endParaRPr>
          </a:p>
        </p:txBody>
      </p:sp>
      <p:sp>
        <p:nvSpPr>
          <p:cNvPr id="3" name="Rectangle 2"/>
          <p:cNvSpPr/>
          <p:nvPr/>
        </p:nvSpPr>
        <p:spPr>
          <a:xfrm>
            <a:off x="5148064" y="3573016"/>
            <a:ext cx="3168352" cy="1661993"/>
          </a:xfrm>
          <a:prstGeom prst="rect">
            <a:avLst/>
          </a:prstGeom>
        </p:spPr>
        <p:txBody>
          <a:bodyPr wrap="square">
            <a:spAutoFit/>
          </a:bodyPr>
          <a:lstStyle/>
          <a:p>
            <a:r>
              <a:rPr lang="zh-CN" altLang="en-US" smtClean="0"/>
              <a:t>常见压缩算法数据头部：</a:t>
            </a:r>
            <a:endParaRPr lang="en-US" altLang="zh-CN" smtClean="0"/>
          </a:p>
          <a:p>
            <a:r>
              <a:rPr lang="en-US" altLang="zh-CN" sz="1400" smtClean="0"/>
              <a:t>gzip 1F 8B 08</a:t>
            </a:r>
          </a:p>
          <a:p>
            <a:r>
              <a:rPr lang="en-US" altLang="zh-CN" sz="1400"/>
              <a:t>zip 50 4B (PK)</a:t>
            </a:r>
          </a:p>
          <a:p>
            <a:r>
              <a:rPr lang="en-US" altLang="zh-CN" sz="1400" dirty="0"/>
              <a:t>rar </a:t>
            </a:r>
            <a:r>
              <a:rPr lang="cs-CZ" altLang="zh-CN" sz="1400" dirty="0"/>
              <a:t>52 61 72 21(Rar!)</a:t>
            </a:r>
            <a:endParaRPr lang="en-US" altLang="zh-CN" sz="1400" dirty="0"/>
          </a:p>
          <a:p>
            <a:r>
              <a:rPr lang="en-US" altLang="zh-CN" sz="1400" smtClean="0"/>
              <a:t>zlib 78 9c</a:t>
            </a:r>
            <a:endParaRPr lang="en-US" altLang="zh-CN" sz="1400" dirty="0"/>
          </a:p>
          <a:p>
            <a:r>
              <a:rPr lang="en-US" altLang="zh-CN" sz="1400" smtClean="0"/>
              <a:t>lzma 6c 00</a:t>
            </a:r>
            <a:endParaRPr lang="en-US" altLang="zh-CN" sz="1400" dirty="0"/>
          </a:p>
          <a:p>
            <a:r>
              <a:rPr lang="en-US" altLang="zh-CN" sz="1400" smtClean="0"/>
              <a:t>lz4 04 22 4D</a:t>
            </a:r>
            <a:endParaRPr lang="en-US" altLang="zh-CN" sz="1400" dirty="0" smtClean="0"/>
          </a:p>
        </p:txBody>
      </p:sp>
      <p:sp>
        <p:nvSpPr>
          <p:cNvPr id="6" name="TextBox 5"/>
          <p:cNvSpPr txBox="1"/>
          <p:nvPr/>
        </p:nvSpPr>
        <p:spPr>
          <a:xfrm>
            <a:off x="552067" y="1340768"/>
            <a:ext cx="3018775" cy="369332"/>
          </a:xfrm>
          <a:prstGeom prst="rect">
            <a:avLst/>
          </a:prstGeom>
          <a:noFill/>
        </p:spPr>
        <p:txBody>
          <a:bodyPr wrap="none" rtlCol="0">
            <a:spAutoFit/>
          </a:bodyPr>
          <a:lstStyle/>
          <a:p>
            <a:r>
              <a:rPr lang="en-US" smtClean="0"/>
              <a:t>application/octet-stream  ??</a:t>
            </a:r>
            <a:endParaRPr lang="en-US"/>
          </a:p>
        </p:txBody>
      </p:sp>
      <p:pic>
        <p:nvPicPr>
          <p:cNvPr id="2" name="Picture 1"/>
          <p:cNvPicPr>
            <a:picLocks noChangeAspect="1"/>
          </p:cNvPicPr>
          <p:nvPr/>
        </p:nvPicPr>
        <p:blipFill>
          <a:blip r:embed="rId2"/>
          <a:stretch>
            <a:fillRect/>
          </a:stretch>
        </p:blipFill>
        <p:spPr>
          <a:xfrm>
            <a:off x="323527" y="1854116"/>
            <a:ext cx="4163463" cy="1656184"/>
          </a:xfrm>
          <a:prstGeom prst="rect">
            <a:avLst/>
          </a:prstGeom>
        </p:spPr>
      </p:pic>
      <p:pic>
        <p:nvPicPr>
          <p:cNvPr id="8" name="Picture 7"/>
          <p:cNvPicPr>
            <a:picLocks noChangeAspect="1"/>
          </p:cNvPicPr>
          <p:nvPr/>
        </p:nvPicPr>
        <p:blipFill>
          <a:blip r:embed="rId3"/>
          <a:stretch>
            <a:fillRect/>
          </a:stretch>
        </p:blipFill>
        <p:spPr>
          <a:xfrm>
            <a:off x="347919" y="4086364"/>
            <a:ext cx="4139071" cy="2072695"/>
          </a:xfrm>
          <a:prstGeom prst="rect">
            <a:avLst/>
          </a:prstGeom>
        </p:spPr>
      </p:pic>
      <p:sp>
        <p:nvSpPr>
          <p:cNvPr id="9" name="TextBox 8"/>
          <p:cNvSpPr txBox="1"/>
          <p:nvPr/>
        </p:nvSpPr>
        <p:spPr>
          <a:xfrm>
            <a:off x="1008993" y="3654316"/>
            <a:ext cx="1883849" cy="369332"/>
          </a:xfrm>
          <a:prstGeom prst="rect">
            <a:avLst/>
          </a:prstGeom>
          <a:noFill/>
        </p:spPr>
        <p:txBody>
          <a:bodyPr wrap="none" rtlCol="0">
            <a:spAutoFit/>
          </a:bodyPr>
          <a:lstStyle/>
          <a:p>
            <a:r>
              <a:rPr lang="en-US" smtClean="0"/>
              <a:t>1F 8B 08 -&gt; gzip</a:t>
            </a:r>
            <a:endParaRPr lang="en-US"/>
          </a:p>
        </p:txBody>
      </p:sp>
    </p:spTree>
    <p:extLst>
      <p:ext uri="{BB962C8B-B14F-4D97-AF65-F5344CB8AC3E}">
        <p14:creationId xmlns:p14="http://schemas.microsoft.com/office/powerpoint/2010/main" val="6094380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日志分析</a:t>
            </a:r>
            <a:endParaRPr lang="en-US" altLang="zh-CN" sz="2400" dirty="0">
              <a:solidFill>
                <a:schemeClr val="accent3"/>
              </a:solidFill>
            </a:endParaRPr>
          </a:p>
        </p:txBody>
      </p:sp>
      <p:sp>
        <p:nvSpPr>
          <p:cNvPr id="3" name="Rectangle 2"/>
          <p:cNvSpPr/>
          <p:nvPr/>
        </p:nvSpPr>
        <p:spPr>
          <a:xfrm>
            <a:off x="363960" y="1257142"/>
            <a:ext cx="2304256" cy="461665"/>
          </a:xfrm>
          <a:prstGeom prst="rect">
            <a:avLst/>
          </a:prstGeom>
        </p:spPr>
        <p:txBody>
          <a:bodyPr wrap="square">
            <a:spAutoFit/>
          </a:bodyPr>
          <a:lstStyle/>
          <a:p>
            <a:r>
              <a:rPr lang="en-US" altLang="zh-CN" sz="2400" smtClean="0"/>
              <a:t>App</a:t>
            </a:r>
            <a:r>
              <a:rPr lang="zh-CN" altLang="en-US" sz="2400" smtClean="0"/>
              <a:t>日志输出</a:t>
            </a:r>
            <a:endParaRPr lang="en-US" altLang="zh-CN" sz="2400" smtClean="0"/>
          </a:p>
        </p:txBody>
      </p:sp>
      <p:pic>
        <p:nvPicPr>
          <p:cNvPr id="5" name="Picture 4"/>
          <p:cNvPicPr>
            <a:picLocks noChangeAspect="1"/>
          </p:cNvPicPr>
          <p:nvPr/>
        </p:nvPicPr>
        <p:blipFill>
          <a:blip r:embed="rId2"/>
          <a:stretch>
            <a:fillRect/>
          </a:stretch>
        </p:blipFill>
        <p:spPr>
          <a:xfrm>
            <a:off x="395536" y="2484189"/>
            <a:ext cx="4134012" cy="2736922"/>
          </a:xfrm>
          <a:prstGeom prst="rect">
            <a:avLst/>
          </a:prstGeom>
        </p:spPr>
      </p:pic>
      <p:sp>
        <p:nvSpPr>
          <p:cNvPr id="6" name="TextBox 5"/>
          <p:cNvSpPr txBox="1"/>
          <p:nvPr/>
        </p:nvSpPr>
        <p:spPr>
          <a:xfrm>
            <a:off x="4860032" y="1916832"/>
            <a:ext cx="2954655" cy="369332"/>
          </a:xfrm>
          <a:prstGeom prst="rect">
            <a:avLst/>
          </a:prstGeom>
          <a:noFill/>
        </p:spPr>
        <p:txBody>
          <a:bodyPr wrap="none" rtlCol="0">
            <a:spAutoFit/>
          </a:bodyPr>
          <a:lstStyle/>
          <a:p>
            <a:r>
              <a:rPr lang="zh-CN" altLang="en-US" smtClean="0"/>
              <a:t>自带</a:t>
            </a:r>
            <a:r>
              <a:rPr lang="zh-CN" altLang="en-US"/>
              <a:t>了日志输出但默认</a:t>
            </a:r>
            <a:r>
              <a:rPr lang="zh-CN" altLang="en-US" smtClean="0"/>
              <a:t>关闭</a:t>
            </a:r>
          </a:p>
        </p:txBody>
      </p:sp>
      <p:sp>
        <p:nvSpPr>
          <p:cNvPr id="8" name="TextBox 7"/>
          <p:cNvSpPr txBox="1"/>
          <p:nvPr/>
        </p:nvSpPr>
        <p:spPr>
          <a:xfrm>
            <a:off x="812483" y="1916832"/>
            <a:ext cx="2031325" cy="369332"/>
          </a:xfrm>
          <a:prstGeom prst="rect">
            <a:avLst/>
          </a:prstGeom>
          <a:noFill/>
        </p:spPr>
        <p:txBody>
          <a:bodyPr wrap="none" rtlCol="0">
            <a:spAutoFit/>
          </a:bodyPr>
          <a:lstStyle/>
          <a:p>
            <a:r>
              <a:rPr lang="zh-CN" altLang="en-US"/>
              <a:t>默认开启日志</a:t>
            </a:r>
            <a:r>
              <a:rPr lang="zh-CN" altLang="en-US" smtClean="0"/>
              <a:t>输出</a:t>
            </a:r>
            <a:endParaRPr lang="en-US" altLang="zh-CN"/>
          </a:p>
        </p:txBody>
      </p:sp>
      <p:pic>
        <p:nvPicPr>
          <p:cNvPr id="11" name="Picture 10"/>
          <p:cNvPicPr>
            <a:picLocks noChangeAspect="1"/>
          </p:cNvPicPr>
          <p:nvPr/>
        </p:nvPicPr>
        <p:blipFill>
          <a:blip r:embed="rId3"/>
          <a:stretch>
            <a:fillRect/>
          </a:stretch>
        </p:blipFill>
        <p:spPr>
          <a:xfrm>
            <a:off x="4848378" y="2484189"/>
            <a:ext cx="3654692" cy="2736922"/>
          </a:xfrm>
          <a:prstGeom prst="rect">
            <a:avLst/>
          </a:prstGeom>
        </p:spPr>
      </p:pic>
    </p:spTree>
    <p:extLst>
      <p:ext uri="{BB962C8B-B14F-4D97-AF65-F5344CB8AC3E}">
        <p14:creationId xmlns:p14="http://schemas.microsoft.com/office/powerpoint/2010/main" val="2644375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日志分析</a:t>
            </a:r>
            <a:endParaRPr lang="en-US" altLang="zh-CN" sz="2400" dirty="0">
              <a:solidFill>
                <a:schemeClr val="accent3"/>
              </a:solidFill>
            </a:endParaRPr>
          </a:p>
        </p:txBody>
      </p:sp>
      <p:sp>
        <p:nvSpPr>
          <p:cNvPr id="3" name="Rectangle 2"/>
          <p:cNvSpPr/>
          <p:nvPr/>
        </p:nvSpPr>
        <p:spPr>
          <a:xfrm>
            <a:off x="251520" y="1176427"/>
            <a:ext cx="3440230" cy="461665"/>
          </a:xfrm>
          <a:prstGeom prst="rect">
            <a:avLst/>
          </a:prstGeom>
        </p:spPr>
        <p:txBody>
          <a:bodyPr wrap="square">
            <a:spAutoFit/>
          </a:bodyPr>
          <a:lstStyle/>
          <a:p>
            <a:r>
              <a:rPr lang="zh-CN" altLang="en-US" sz="2400" smtClean="0"/>
              <a:t>过时的方法－</a:t>
            </a:r>
            <a:r>
              <a:rPr lang="en-US" altLang="zh-CN" sz="2400" smtClean="0"/>
              <a:t>Smali</a:t>
            </a:r>
            <a:r>
              <a:rPr lang="zh-CN" altLang="en-US" sz="2400" smtClean="0"/>
              <a:t>注入</a:t>
            </a:r>
            <a:endParaRPr lang="en-US" altLang="zh-CN" sz="2400" smtClean="0"/>
          </a:p>
        </p:txBody>
      </p:sp>
      <p:sp>
        <p:nvSpPr>
          <p:cNvPr id="8" name="TextBox 7"/>
          <p:cNvSpPr txBox="1"/>
          <p:nvPr/>
        </p:nvSpPr>
        <p:spPr>
          <a:xfrm>
            <a:off x="679207" y="1977807"/>
            <a:ext cx="4570482" cy="369332"/>
          </a:xfrm>
          <a:prstGeom prst="rect">
            <a:avLst/>
          </a:prstGeom>
          <a:noFill/>
        </p:spPr>
        <p:txBody>
          <a:bodyPr wrap="none" rtlCol="0">
            <a:spAutoFit/>
          </a:bodyPr>
          <a:lstStyle/>
          <a:p>
            <a:r>
              <a:rPr lang="zh-CN" altLang="en-US"/>
              <a:t>针对日志输出语句被移除，但日志框架保留</a:t>
            </a:r>
            <a:endParaRPr lang="en-US" altLang="zh-CN"/>
          </a:p>
        </p:txBody>
      </p:sp>
      <p:pic>
        <p:nvPicPr>
          <p:cNvPr id="2" name="Picture 1"/>
          <p:cNvPicPr>
            <a:picLocks noChangeAspect="1"/>
          </p:cNvPicPr>
          <p:nvPr/>
        </p:nvPicPr>
        <p:blipFill>
          <a:blip r:embed="rId2"/>
          <a:stretch>
            <a:fillRect/>
          </a:stretch>
        </p:blipFill>
        <p:spPr>
          <a:xfrm>
            <a:off x="698822" y="2506582"/>
            <a:ext cx="6985928" cy="3082657"/>
          </a:xfrm>
          <a:prstGeom prst="rect">
            <a:avLst/>
          </a:prstGeom>
        </p:spPr>
      </p:pic>
    </p:spTree>
    <p:extLst>
      <p:ext uri="{BB962C8B-B14F-4D97-AF65-F5344CB8AC3E}">
        <p14:creationId xmlns:p14="http://schemas.microsoft.com/office/powerpoint/2010/main" val="5629843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代码分析与算法识别</a:t>
            </a:r>
            <a:endParaRPr lang="en-US" altLang="zh-CN" sz="2400" dirty="0">
              <a:solidFill>
                <a:schemeClr val="accent3"/>
              </a:solidFill>
            </a:endParaRPr>
          </a:p>
        </p:txBody>
      </p:sp>
      <p:sp>
        <p:nvSpPr>
          <p:cNvPr id="3" name="Rectangle 2"/>
          <p:cNvSpPr/>
          <p:nvPr/>
        </p:nvSpPr>
        <p:spPr>
          <a:xfrm>
            <a:off x="355184" y="1300208"/>
            <a:ext cx="3960440" cy="461665"/>
          </a:xfrm>
          <a:prstGeom prst="rect">
            <a:avLst/>
          </a:prstGeom>
        </p:spPr>
        <p:txBody>
          <a:bodyPr wrap="square">
            <a:spAutoFit/>
          </a:bodyPr>
          <a:lstStyle/>
          <a:p>
            <a:r>
              <a:rPr lang="en-US" altLang="zh-CN" sz="2400" smtClean="0"/>
              <a:t>IDA Pro + FindCrypt2 </a:t>
            </a:r>
            <a:endParaRPr lang="en-US" altLang="zh-CN" sz="2400" dirty="0" smtClean="0"/>
          </a:p>
        </p:txBody>
      </p:sp>
      <p:pic>
        <p:nvPicPr>
          <p:cNvPr id="2" name="Picture 1"/>
          <p:cNvPicPr>
            <a:picLocks noChangeAspect="1"/>
          </p:cNvPicPr>
          <p:nvPr/>
        </p:nvPicPr>
        <p:blipFill>
          <a:blip r:embed="rId2"/>
          <a:stretch>
            <a:fillRect/>
          </a:stretch>
        </p:blipFill>
        <p:spPr>
          <a:xfrm>
            <a:off x="306274" y="2783880"/>
            <a:ext cx="4066353" cy="2157288"/>
          </a:xfrm>
          <a:prstGeom prst="rect">
            <a:avLst/>
          </a:prstGeom>
        </p:spPr>
      </p:pic>
      <p:pic>
        <p:nvPicPr>
          <p:cNvPr id="5" name="Picture 4"/>
          <p:cNvPicPr>
            <a:picLocks noChangeAspect="1"/>
          </p:cNvPicPr>
          <p:nvPr/>
        </p:nvPicPr>
        <p:blipFill>
          <a:blip r:embed="rId3"/>
          <a:stretch>
            <a:fillRect/>
          </a:stretch>
        </p:blipFill>
        <p:spPr>
          <a:xfrm>
            <a:off x="4788024" y="2765045"/>
            <a:ext cx="4104456" cy="2176122"/>
          </a:xfrm>
          <a:prstGeom prst="rect">
            <a:avLst/>
          </a:prstGeom>
        </p:spPr>
      </p:pic>
      <p:sp>
        <p:nvSpPr>
          <p:cNvPr id="6" name="TextBox 5"/>
          <p:cNvSpPr txBox="1"/>
          <p:nvPr/>
        </p:nvSpPr>
        <p:spPr>
          <a:xfrm>
            <a:off x="5364088" y="2204864"/>
            <a:ext cx="1685077" cy="369332"/>
          </a:xfrm>
          <a:prstGeom prst="rect">
            <a:avLst/>
          </a:prstGeom>
          <a:noFill/>
        </p:spPr>
        <p:txBody>
          <a:bodyPr wrap="none" rtlCol="0">
            <a:spAutoFit/>
          </a:bodyPr>
          <a:lstStyle/>
          <a:p>
            <a:r>
              <a:rPr lang="en-US"/>
              <a:t>Rijndael S-box</a:t>
            </a:r>
          </a:p>
        </p:txBody>
      </p:sp>
      <p:sp>
        <p:nvSpPr>
          <p:cNvPr id="8" name="TextBox 7"/>
          <p:cNvSpPr txBox="1"/>
          <p:nvPr/>
        </p:nvSpPr>
        <p:spPr>
          <a:xfrm>
            <a:off x="1043608" y="2225369"/>
            <a:ext cx="1018227" cy="369332"/>
          </a:xfrm>
          <a:prstGeom prst="rect">
            <a:avLst/>
          </a:prstGeom>
          <a:noFill/>
        </p:spPr>
        <p:txBody>
          <a:bodyPr wrap="none" rtlCol="0">
            <a:spAutoFit/>
          </a:bodyPr>
          <a:lstStyle/>
          <a:p>
            <a:r>
              <a:rPr lang="en-US" smtClean="0"/>
              <a:t>AES Init</a:t>
            </a:r>
            <a:endParaRPr lang="en-US"/>
          </a:p>
        </p:txBody>
      </p:sp>
    </p:spTree>
    <p:extLst>
      <p:ext uri="{BB962C8B-B14F-4D97-AF65-F5344CB8AC3E}">
        <p14:creationId xmlns:p14="http://schemas.microsoft.com/office/powerpoint/2010/main" val="19144973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代码分析与算法识别</a:t>
            </a:r>
            <a:endParaRPr lang="en-US" altLang="zh-CN" sz="2400" dirty="0">
              <a:solidFill>
                <a:schemeClr val="accent3"/>
              </a:solidFill>
            </a:endParaRPr>
          </a:p>
        </p:txBody>
      </p:sp>
      <p:sp>
        <p:nvSpPr>
          <p:cNvPr id="8" name="TextBox 7"/>
          <p:cNvSpPr txBox="1"/>
          <p:nvPr/>
        </p:nvSpPr>
        <p:spPr>
          <a:xfrm>
            <a:off x="323528" y="1151904"/>
            <a:ext cx="5458546" cy="461665"/>
          </a:xfrm>
          <a:prstGeom prst="rect">
            <a:avLst/>
          </a:prstGeom>
          <a:noFill/>
        </p:spPr>
        <p:txBody>
          <a:bodyPr wrap="none" rtlCol="0">
            <a:spAutoFit/>
          </a:bodyPr>
          <a:lstStyle/>
          <a:p>
            <a:r>
              <a:rPr lang="en-US" sz="2400" smtClean="0"/>
              <a:t>AES_cbc_encrypt with PKCS5padding</a:t>
            </a:r>
            <a:endParaRPr lang="en-US" sz="2400"/>
          </a:p>
        </p:txBody>
      </p:sp>
      <p:pic>
        <p:nvPicPr>
          <p:cNvPr id="7" name="Picture 6"/>
          <p:cNvPicPr>
            <a:picLocks noChangeAspect="1"/>
          </p:cNvPicPr>
          <p:nvPr/>
        </p:nvPicPr>
        <p:blipFill>
          <a:blip r:embed="rId2"/>
          <a:stretch>
            <a:fillRect/>
          </a:stretch>
        </p:blipFill>
        <p:spPr>
          <a:xfrm>
            <a:off x="709070" y="1674097"/>
            <a:ext cx="6067278" cy="2444517"/>
          </a:xfrm>
          <a:prstGeom prst="rect">
            <a:avLst/>
          </a:prstGeom>
        </p:spPr>
      </p:pic>
      <p:sp>
        <p:nvSpPr>
          <p:cNvPr id="11" name="Rectangle 10"/>
          <p:cNvSpPr/>
          <p:nvPr/>
        </p:nvSpPr>
        <p:spPr>
          <a:xfrm>
            <a:off x="683568" y="4239669"/>
            <a:ext cx="7632848" cy="1938992"/>
          </a:xfrm>
          <a:prstGeom prst="rect">
            <a:avLst/>
          </a:prstGeom>
        </p:spPr>
        <p:txBody>
          <a:bodyPr wrap="square">
            <a:spAutoFit/>
          </a:bodyPr>
          <a:lstStyle/>
          <a:p>
            <a:r>
              <a:rPr lang="en-US"/>
              <a:t>PKCS5Padding有如下特点</a:t>
            </a:r>
            <a:r>
              <a:rPr lang="en-US" smtClean="0"/>
              <a:t>:</a:t>
            </a:r>
          </a:p>
          <a:p>
            <a:r>
              <a:rPr lang="en-US" sz="1200" smtClean="0"/>
              <a:t>1</a:t>
            </a:r>
            <a:r>
              <a:rPr lang="en-US" sz="1200"/>
              <a:t>.</a:t>
            </a:r>
            <a:r>
              <a:rPr lang="en-US" sz="1200" smtClean="0"/>
              <a:t>填充的字节都是一个相同的字节</a:t>
            </a:r>
            <a:r>
              <a:rPr lang="zh-CN" altLang="en-US" sz="1200" smtClean="0"/>
              <a:t>。</a:t>
            </a:r>
            <a:endParaRPr lang="en-US" sz="1200" smtClean="0"/>
          </a:p>
          <a:p>
            <a:r>
              <a:rPr lang="en-US" sz="1200" smtClean="0"/>
              <a:t>2</a:t>
            </a:r>
            <a:r>
              <a:rPr lang="en-US" sz="1200"/>
              <a:t>.该字节的值,</a:t>
            </a:r>
            <a:r>
              <a:rPr lang="en-US" sz="1200" smtClean="0"/>
              <a:t>就是要填充的字节的个数</a:t>
            </a:r>
            <a:r>
              <a:rPr lang="zh-CN" altLang="en-US" sz="1200" smtClean="0"/>
              <a:t>。</a:t>
            </a:r>
            <a:endParaRPr lang="en-US" altLang="zh-CN" sz="1200" smtClean="0"/>
          </a:p>
          <a:p>
            <a:r>
              <a:rPr lang="en-US" sz="1200" smtClean="0"/>
              <a:t>如果要填充</a:t>
            </a:r>
            <a:r>
              <a:rPr lang="en-US" sz="1200"/>
              <a:t>8个字节,那么填充的字节的值就是0×8</a:t>
            </a:r>
            <a:r>
              <a:rPr lang="en-US" sz="1200" smtClean="0"/>
              <a:t>;</a:t>
            </a:r>
          </a:p>
          <a:p>
            <a:r>
              <a:rPr lang="en-US" sz="1200" smtClean="0"/>
              <a:t>要填充</a:t>
            </a:r>
            <a:r>
              <a:rPr lang="en-US" sz="1200"/>
              <a:t>7个字节,那么填入的值就是0×7</a:t>
            </a:r>
            <a:r>
              <a:rPr lang="en-US" sz="1200" smtClean="0"/>
              <a:t>;</a:t>
            </a:r>
          </a:p>
          <a:p>
            <a:r>
              <a:rPr lang="en-US" sz="1200" smtClean="0"/>
              <a:t>…</a:t>
            </a:r>
            <a:r>
              <a:rPr lang="en-US" sz="1200"/>
              <a:t>如果只填充１个字节，那么填入的值就是0×1</a:t>
            </a:r>
            <a:r>
              <a:rPr lang="en-US" sz="1200" smtClean="0"/>
              <a:t>;</a:t>
            </a:r>
          </a:p>
          <a:p>
            <a:endParaRPr lang="en-US" sz="1200"/>
          </a:p>
          <a:p>
            <a:r>
              <a:rPr lang="en-US" smtClean="0"/>
              <a:t>PKCS5Padding</a:t>
            </a:r>
            <a:r>
              <a:rPr lang="en-US"/>
              <a:t>与PKCS7Padding的区别</a:t>
            </a:r>
            <a:r>
              <a:rPr lang="en-US" smtClean="0"/>
              <a:t>：</a:t>
            </a:r>
          </a:p>
          <a:p>
            <a:r>
              <a:rPr lang="en-US" sz="1200" smtClean="0"/>
              <a:t>前者只作用于块大小为</a:t>
            </a:r>
            <a:r>
              <a:rPr lang="en-US" sz="1200"/>
              <a:t>64字节的数据，后者没有此限制。</a:t>
            </a:r>
          </a:p>
        </p:txBody>
      </p:sp>
    </p:spTree>
    <p:extLst>
      <p:ext uri="{BB962C8B-B14F-4D97-AF65-F5344CB8AC3E}">
        <p14:creationId xmlns:p14="http://schemas.microsoft.com/office/powerpoint/2010/main" val="1164987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solidFill>
                  <a:schemeClr val="bg1"/>
                </a:solidFill>
              </a:rPr>
              <a:t>市场状况</a:t>
            </a:r>
            <a:endParaRPr lang="en-US" altLang="zh-CN" dirty="0">
              <a:solidFill>
                <a:schemeClr val="bg1"/>
              </a:solidFill>
            </a:endParaRPr>
          </a:p>
        </p:txBody>
      </p:sp>
      <p:sp>
        <p:nvSpPr>
          <p:cNvPr id="8" name="Shape 134"/>
          <p:cNvSpPr/>
          <p:nvPr/>
        </p:nvSpPr>
        <p:spPr>
          <a:xfrm>
            <a:off x="611560" y="1772816"/>
            <a:ext cx="4680520" cy="1477323"/>
          </a:xfrm>
          <a:prstGeom prst="rect">
            <a:avLst/>
          </a:prstGeom>
          <a:ln w="12700">
            <a:miter lim="400000"/>
          </a:ln>
        </p:spPr>
        <p:txBody>
          <a:bodyPr wrap="square" lIns="45718" tIns="45718" rIns="45718" bIns="45718">
            <a:spAutoFit/>
          </a:bodyPr>
          <a:lstStyle/>
          <a:p>
            <a:r>
              <a:rPr lang="en-US" altLang="zh-CN" dirty="0" smtClean="0">
                <a:solidFill>
                  <a:schemeClr val="accent3"/>
                </a:solidFill>
              </a:rPr>
              <a:t>1.</a:t>
            </a:r>
            <a:r>
              <a:rPr lang="zh-CN" altLang="en-US" dirty="0" smtClean="0">
                <a:solidFill>
                  <a:schemeClr val="accent3"/>
                </a:solidFill>
              </a:rPr>
              <a:t>安卓</a:t>
            </a:r>
            <a:r>
              <a:rPr lang="en-US" altLang="zh-CN" dirty="0">
                <a:solidFill>
                  <a:schemeClr val="accent3"/>
                </a:solidFill>
              </a:rPr>
              <a:t>App</a:t>
            </a:r>
            <a:r>
              <a:rPr lang="zh-CN" altLang="en-US" dirty="0" smtClean="0">
                <a:solidFill>
                  <a:schemeClr val="accent3"/>
                </a:solidFill>
              </a:rPr>
              <a:t>安全形势</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2.</a:t>
            </a:r>
            <a:r>
              <a:rPr lang="zh-CN" altLang="en-US" dirty="0" smtClean="0">
                <a:solidFill>
                  <a:schemeClr val="accent3"/>
                </a:solidFill>
              </a:rPr>
              <a:t>安卓系统安全</a:t>
            </a:r>
            <a:r>
              <a:rPr lang="zh-CN" altLang="en-US" dirty="0">
                <a:solidFill>
                  <a:schemeClr val="accent3"/>
                </a:solidFill>
              </a:rPr>
              <a:t>形势</a:t>
            </a:r>
            <a:endParaRPr lang="en-US" altLang="zh-CN" dirty="0" smtClean="0">
              <a:solidFill>
                <a:schemeClr val="accent3"/>
              </a:solidFill>
            </a:endParaRPr>
          </a:p>
          <a:p>
            <a:endParaRPr lang="en-US" altLang="zh-CN" dirty="0">
              <a:solidFill>
                <a:schemeClr val="accent3"/>
              </a:solidFill>
            </a:endParaRPr>
          </a:p>
          <a:p>
            <a:r>
              <a:rPr lang="en-US" altLang="zh-CN" dirty="0">
                <a:solidFill>
                  <a:schemeClr val="accent3"/>
                </a:solidFill>
              </a:rPr>
              <a:t>3.</a:t>
            </a:r>
            <a:r>
              <a:rPr lang="zh-CN" altLang="en-US" dirty="0">
                <a:solidFill>
                  <a:schemeClr val="accent3"/>
                </a:solidFill>
              </a:rPr>
              <a:t>安卓逆向工程师市场需求</a:t>
            </a:r>
            <a:endParaRPr lang="en-US" altLang="zh-CN" dirty="0">
              <a:solidFill>
                <a:schemeClr val="accent3"/>
              </a:solidFill>
            </a:endParaRPr>
          </a:p>
        </p:txBody>
      </p:sp>
    </p:spTree>
    <p:extLst>
      <p:ext uri="{BB962C8B-B14F-4D97-AF65-F5344CB8AC3E}">
        <p14:creationId xmlns:p14="http://schemas.microsoft.com/office/powerpoint/2010/main" val="8268489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代码分析与算法识别</a:t>
            </a:r>
            <a:endParaRPr lang="en-US" altLang="zh-CN" sz="2400" dirty="0">
              <a:solidFill>
                <a:schemeClr val="accent3"/>
              </a:solidFill>
            </a:endParaRPr>
          </a:p>
        </p:txBody>
      </p:sp>
      <p:sp>
        <p:nvSpPr>
          <p:cNvPr id="8" name="TextBox 7"/>
          <p:cNvSpPr txBox="1"/>
          <p:nvPr/>
        </p:nvSpPr>
        <p:spPr>
          <a:xfrm>
            <a:off x="683568" y="1196752"/>
            <a:ext cx="2980303" cy="369332"/>
          </a:xfrm>
          <a:prstGeom prst="rect">
            <a:avLst/>
          </a:prstGeom>
          <a:noFill/>
        </p:spPr>
        <p:txBody>
          <a:bodyPr wrap="none" rtlCol="0">
            <a:spAutoFit/>
          </a:bodyPr>
          <a:lstStyle/>
          <a:p>
            <a:r>
              <a:rPr lang="en-US" altLang="zh-CN" smtClean="0"/>
              <a:t>CBC</a:t>
            </a:r>
            <a:r>
              <a:rPr lang="zh-CN" altLang="en-US" smtClean="0"/>
              <a:t>（密码</a:t>
            </a:r>
            <a:r>
              <a:rPr lang="zh-CN" altLang="en-US"/>
              <a:t>分组链接</a:t>
            </a:r>
            <a:r>
              <a:rPr lang="zh-CN" altLang="en-US" smtClean="0"/>
              <a:t>模式）</a:t>
            </a:r>
            <a:endParaRPr lang="en-US"/>
          </a:p>
        </p:txBody>
      </p:sp>
      <p:pic>
        <p:nvPicPr>
          <p:cNvPr id="9" name="Picture 8"/>
          <p:cNvPicPr>
            <a:picLocks noChangeAspect="1"/>
          </p:cNvPicPr>
          <p:nvPr/>
        </p:nvPicPr>
        <p:blipFill>
          <a:blip r:embed="rId2"/>
          <a:stretch>
            <a:fillRect/>
          </a:stretch>
        </p:blipFill>
        <p:spPr>
          <a:xfrm>
            <a:off x="611560" y="1685374"/>
            <a:ext cx="5004048" cy="2190712"/>
          </a:xfrm>
          <a:prstGeom prst="rect">
            <a:avLst/>
          </a:prstGeom>
        </p:spPr>
      </p:pic>
      <p:pic>
        <p:nvPicPr>
          <p:cNvPr id="2" name="Picture 1"/>
          <p:cNvPicPr>
            <a:picLocks noChangeAspect="1"/>
          </p:cNvPicPr>
          <p:nvPr/>
        </p:nvPicPr>
        <p:blipFill>
          <a:blip r:embed="rId3"/>
          <a:stretch>
            <a:fillRect/>
          </a:stretch>
        </p:blipFill>
        <p:spPr>
          <a:xfrm>
            <a:off x="611560" y="4509120"/>
            <a:ext cx="5004048" cy="1885328"/>
          </a:xfrm>
          <a:prstGeom prst="rect">
            <a:avLst/>
          </a:prstGeom>
        </p:spPr>
      </p:pic>
      <p:sp>
        <p:nvSpPr>
          <p:cNvPr id="3" name="TextBox 2"/>
          <p:cNvSpPr txBox="1"/>
          <p:nvPr/>
        </p:nvSpPr>
        <p:spPr>
          <a:xfrm>
            <a:off x="914400" y="4077072"/>
            <a:ext cx="1595309" cy="369332"/>
          </a:xfrm>
          <a:prstGeom prst="rect">
            <a:avLst/>
          </a:prstGeom>
          <a:noFill/>
        </p:spPr>
        <p:txBody>
          <a:bodyPr wrap="none" rtlCol="0">
            <a:spAutoFit/>
          </a:bodyPr>
          <a:lstStyle/>
          <a:p>
            <a:r>
              <a:rPr lang="en-US" smtClean="0"/>
              <a:t>CBC</a:t>
            </a:r>
            <a:r>
              <a:rPr lang="zh-CN" altLang="en-US" smtClean="0"/>
              <a:t>模式原理</a:t>
            </a:r>
            <a:endParaRPr lang="en-US"/>
          </a:p>
        </p:txBody>
      </p:sp>
    </p:spTree>
    <p:extLst>
      <p:ext uri="{BB962C8B-B14F-4D97-AF65-F5344CB8AC3E}">
        <p14:creationId xmlns:p14="http://schemas.microsoft.com/office/powerpoint/2010/main" val="4748499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代码分析与算法识别</a:t>
            </a:r>
            <a:endParaRPr lang="en-US" altLang="zh-CN" sz="2400" dirty="0">
              <a:solidFill>
                <a:schemeClr val="accent3"/>
              </a:solidFill>
            </a:endParaRPr>
          </a:p>
        </p:txBody>
      </p:sp>
      <p:sp>
        <p:nvSpPr>
          <p:cNvPr id="3" name="Rectangle 2"/>
          <p:cNvSpPr/>
          <p:nvPr/>
        </p:nvSpPr>
        <p:spPr>
          <a:xfrm>
            <a:off x="611560" y="1700808"/>
            <a:ext cx="2952328" cy="369332"/>
          </a:xfrm>
          <a:prstGeom prst="rect">
            <a:avLst/>
          </a:prstGeom>
        </p:spPr>
        <p:txBody>
          <a:bodyPr wrap="square">
            <a:spAutoFit/>
          </a:bodyPr>
          <a:lstStyle/>
          <a:p>
            <a:r>
              <a:rPr lang="en-US" altLang="zh-CN" smtClean="0"/>
              <a:t>RSA/ECB/PKCS1Padding</a:t>
            </a:r>
            <a:r>
              <a:rPr lang="zh-CN" altLang="en-US" smtClean="0"/>
              <a:t> </a:t>
            </a:r>
            <a:endParaRPr lang="en-US" altLang="zh-CN" dirty="0" smtClean="0"/>
          </a:p>
        </p:txBody>
      </p:sp>
      <p:pic>
        <p:nvPicPr>
          <p:cNvPr id="9" name="Picture 8"/>
          <p:cNvPicPr>
            <a:picLocks noChangeAspect="1"/>
          </p:cNvPicPr>
          <p:nvPr/>
        </p:nvPicPr>
        <p:blipFill>
          <a:blip r:embed="rId2"/>
          <a:stretch>
            <a:fillRect/>
          </a:stretch>
        </p:blipFill>
        <p:spPr>
          <a:xfrm>
            <a:off x="3970828" y="2501175"/>
            <a:ext cx="4993660" cy="1863929"/>
          </a:xfrm>
          <a:prstGeom prst="rect">
            <a:avLst/>
          </a:prstGeom>
        </p:spPr>
      </p:pic>
      <p:pic>
        <p:nvPicPr>
          <p:cNvPr id="10" name="Picture 9"/>
          <p:cNvPicPr>
            <a:picLocks noChangeAspect="1"/>
          </p:cNvPicPr>
          <p:nvPr/>
        </p:nvPicPr>
        <p:blipFill>
          <a:blip r:embed="rId3"/>
          <a:stretch>
            <a:fillRect/>
          </a:stretch>
        </p:blipFill>
        <p:spPr>
          <a:xfrm>
            <a:off x="179512" y="2204864"/>
            <a:ext cx="3576624" cy="2808312"/>
          </a:xfrm>
          <a:prstGeom prst="rect">
            <a:avLst/>
          </a:prstGeom>
        </p:spPr>
      </p:pic>
      <p:sp>
        <p:nvSpPr>
          <p:cNvPr id="11" name="TextBox 10"/>
          <p:cNvSpPr txBox="1"/>
          <p:nvPr/>
        </p:nvSpPr>
        <p:spPr>
          <a:xfrm>
            <a:off x="4747098" y="1945532"/>
            <a:ext cx="2710999" cy="369332"/>
          </a:xfrm>
          <a:prstGeom prst="rect">
            <a:avLst/>
          </a:prstGeom>
          <a:noFill/>
        </p:spPr>
        <p:txBody>
          <a:bodyPr wrap="none" rtlCol="0">
            <a:spAutoFit/>
          </a:bodyPr>
          <a:lstStyle/>
          <a:p>
            <a:r>
              <a:rPr lang="en-US" smtClean="0"/>
              <a:t>PKCS1Padding</a:t>
            </a:r>
            <a:r>
              <a:rPr lang="zh-CN" altLang="en-US" smtClean="0"/>
              <a:t>填充规则</a:t>
            </a:r>
            <a:endParaRPr lang="en-US"/>
          </a:p>
        </p:txBody>
      </p:sp>
    </p:spTree>
    <p:extLst>
      <p:ext uri="{BB962C8B-B14F-4D97-AF65-F5344CB8AC3E}">
        <p14:creationId xmlns:p14="http://schemas.microsoft.com/office/powerpoint/2010/main" val="17104653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代码分析与算法识别</a:t>
            </a:r>
            <a:endParaRPr lang="en-US" altLang="zh-CN" sz="2400" dirty="0">
              <a:solidFill>
                <a:schemeClr val="accent3"/>
              </a:solidFill>
            </a:endParaRPr>
          </a:p>
        </p:txBody>
      </p:sp>
      <p:sp>
        <p:nvSpPr>
          <p:cNvPr id="3" name="Rectangle 2"/>
          <p:cNvSpPr/>
          <p:nvPr/>
        </p:nvSpPr>
        <p:spPr>
          <a:xfrm>
            <a:off x="539552" y="1268760"/>
            <a:ext cx="6192688" cy="369332"/>
          </a:xfrm>
          <a:prstGeom prst="rect">
            <a:avLst/>
          </a:prstGeom>
        </p:spPr>
        <p:txBody>
          <a:bodyPr wrap="square">
            <a:spAutoFit/>
          </a:bodyPr>
          <a:lstStyle/>
          <a:p>
            <a:r>
              <a:rPr lang="en-US" altLang="zh-CN" smtClean="0"/>
              <a:t>RSA</a:t>
            </a:r>
            <a:r>
              <a:rPr lang="zh-CN" altLang="en-US" smtClean="0"/>
              <a:t> </a:t>
            </a:r>
            <a:r>
              <a:rPr lang="en-US" altLang="zh-CN" smtClean="0"/>
              <a:t>1024 </a:t>
            </a:r>
            <a:r>
              <a:rPr lang="zh-CN" altLang="en-US" smtClean="0"/>
              <a:t>自定义</a:t>
            </a:r>
            <a:r>
              <a:rPr lang="en-US" altLang="zh-CN" smtClean="0"/>
              <a:t>Padding</a:t>
            </a:r>
            <a:r>
              <a:rPr lang="zh-CN" altLang="en-US" smtClean="0"/>
              <a:t>长度</a:t>
            </a:r>
            <a:r>
              <a:rPr lang="en-US" altLang="zh-CN" smtClean="0"/>
              <a:t>12</a:t>
            </a:r>
            <a:r>
              <a:rPr lang="zh-CN" altLang="en-US" smtClean="0"/>
              <a:t>，默认</a:t>
            </a:r>
            <a:r>
              <a:rPr lang="en-US" altLang="zh-CN" smtClean="0"/>
              <a:t>11,</a:t>
            </a:r>
            <a:r>
              <a:rPr lang="zh-CN" altLang="en-US" smtClean="0"/>
              <a:t>数据长</a:t>
            </a:r>
            <a:r>
              <a:rPr lang="en-US" altLang="zh-CN" smtClean="0"/>
              <a:t>117</a:t>
            </a:r>
            <a:r>
              <a:rPr lang="zh-CN" altLang="en-US" smtClean="0"/>
              <a:t>字节</a:t>
            </a:r>
            <a:endParaRPr lang="en-US" altLang="zh-CN" dirty="0" smtClean="0"/>
          </a:p>
        </p:txBody>
      </p:sp>
      <p:pic>
        <p:nvPicPr>
          <p:cNvPr id="6" name="Picture 5"/>
          <p:cNvPicPr>
            <a:picLocks noChangeAspect="1"/>
          </p:cNvPicPr>
          <p:nvPr/>
        </p:nvPicPr>
        <p:blipFill>
          <a:blip r:embed="rId2"/>
          <a:stretch>
            <a:fillRect/>
          </a:stretch>
        </p:blipFill>
        <p:spPr>
          <a:xfrm>
            <a:off x="539552" y="1848785"/>
            <a:ext cx="7308304" cy="3811133"/>
          </a:xfrm>
          <a:prstGeom prst="rect">
            <a:avLst/>
          </a:prstGeom>
        </p:spPr>
      </p:pic>
    </p:spTree>
    <p:extLst>
      <p:ext uri="{BB962C8B-B14F-4D97-AF65-F5344CB8AC3E}">
        <p14:creationId xmlns:p14="http://schemas.microsoft.com/office/powerpoint/2010/main" val="19444024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smtClean="0">
                <a:solidFill>
                  <a:schemeClr val="accent3"/>
                </a:solidFill>
              </a:rPr>
              <a:t>Hook</a:t>
            </a:r>
            <a:r>
              <a:rPr lang="zh-CN" altLang="en-US" sz="2400" dirty="0" smtClean="0">
                <a:solidFill>
                  <a:schemeClr val="accent3"/>
                </a:solidFill>
              </a:rPr>
              <a:t>输出或动态调试</a:t>
            </a:r>
            <a:endParaRPr lang="en-US" altLang="zh-CN" sz="2400" dirty="0">
              <a:solidFill>
                <a:schemeClr val="accent3"/>
              </a:solidFill>
            </a:endParaRPr>
          </a:p>
        </p:txBody>
      </p:sp>
      <p:sp>
        <p:nvSpPr>
          <p:cNvPr id="3" name="Rectangle 2"/>
          <p:cNvSpPr/>
          <p:nvPr/>
        </p:nvSpPr>
        <p:spPr>
          <a:xfrm>
            <a:off x="318797" y="1196752"/>
            <a:ext cx="1584176" cy="369332"/>
          </a:xfrm>
          <a:prstGeom prst="rect">
            <a:avLst/>
          </a:prstGeom>
        </p:spPr>
        <p:txBody>
          <a:bodyPr wrap="square">
            <a:spAutoFit/>
          </a:bodyPr>
          <a:lstStyle/>
          <a:p>
            <a:r>
              <a:rPr lang="en-US" altLang="zh-CN" smtClean="0"/>
              <a:t>Hook:</a:t>
            </a:r>
            <a:endParaRPr lang="en-US" altLang="zh-CN" dirty="0" smtClean="0"/>
          </a:p>
        </p:txBody>
      </p:sp>
      <p:pic>
        <p:nvPicPr>
          <p:cNvPr id="5" name="Picture 4"/>
          <p:cNvPicPr>
            <a:picLocks noChangeAspect="1"/>
          </p:cNvPicPr>
          <p:nvPr/>
        </p:nvPicPr>
        <p:blipFill>
          <a:blip r:embed="rId2"/>
          <a:stretch>
            <a:fillRect/>
          </a:stretch>
        </p:blipFill>
        <p:spPr>
          <a:xfrm>
            <a:off x="467544" y="1772816"/>
            <a:ext cx="6768752" cy="4331131"/>
          </a:xfrm>
          <a:prstGeom prst="rect">
            <a:avLst/>
          </a:prstGeom>
        </p:spPr>
      </p:pic>
    </p:spTree>
    <p:extLst>
      <p:ext uri="{BB962C8B-B14F-4D97-AF65-F5344CB8AC3E}">
        <p14:creationId xmlns:p14="http://schemas.microsoft.com/office/powerpoint/2010/main" val="6122721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zh-CN" altLang="en-US" sz="2400" dirty="0" smtClean="0">
                <a:solidFill>
                  <a:schemeClr val="accent3"/>
                </a:solidFill>
              </a:rPr>
              <a:t>测试结果</a:t>
            </a:r>
            <a:endParaRPr lang="en-US" altLang="zh-CN" sz="2400" dirty="0">
              <a:solidFill>
                <a:schemeClr val="accent3"/>
              </a:solidFill>
            </a:endParaRPr>
          </a:p>
        </p:txBody>
      </p:sp>
      <p:sp>
        <p:nvSpPr>
          <p:cNvPr id="3" name="Rectangle 2"/>
          <p:cNvSpPr/>
          <p:nvPr/>
        </p:nvSpPr>
        <p:spPr>
          <a:xfrm>
            <a:off x="755576" y="1552831"/>
            <a:ext cx="1512168" cy="1938992"/>
          </a:xfrm>
          <a:prstGeom prst="rect">
            <a:avLst/>
          </a:prstGeom>
        </p:spPr>
        <p:txBody>
          <a:bodyPr wrap="square">
            <a:spAutoFit/>
          </a:bodyPr>
          <a:lstStyle/>
          <a:p>
            <a:r>
              <a:rPr lang="zh-CN" altLang="en-US" sz="2400" smtClean="0"/>
              <a:t>测试报告</a:t>
            </a:r>
            <a:endParaRPr lang="en-US" altLang="zh-CN" sz="2400" smtClean="0"/>
          </a:p>
          <a:p>
            <a:endParaRPr lang="en-US" altLang="zh-CN" sz="2400" smtClean="0"/>
          </a:p>
          <a:p>
            <a:r>
              <a:rPr lang="zh-CN" altLang="en-US" sz="2400" smtClean="0"/>
              <a:t>破解效果</a:t>
            </a:r>
            <a:endParaRPr lang="en-US" altLang="zh-CN" sz="2400" smtClean="0"/>
          </a:p>
          <a:p>
            <a:endParaRPr lang="en-US" altLang="zh-CN" sz="2400"/>
          </a:p>
          <a:p>
            <a:r>
              <a:rPr lang="zh-CN" altLang="en-US" sz="2400" smtClean="0"/>
              <a:t>代码还原</a:t>
            </a:r>
            <a:endParaRPr lang="en-US" altLang="zh-CN" sz="2400" dirty="0"/>
          </a:p>
        </p:txBody>
      </p:sp>
    </p:spTree>
    <p:extLst>
      <p:ext uri="{BB962C8B-B14F-4D97-AF65-F5344CB8AC3E}">
        <p14:creationId xmlns:p14="http://schemas.microsoft.com/office/powerpoint/2010/main" val="4565547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en-US" altLang="zh-CN" dirty="0" smtClean="0">
                <a:solidFill>
                  <a:schemeClr val="bg1"/>
                </a:solidFill>
              </a:rPr>
              <a:t>App</a:t>
            </a:r>
            <a:r>
              <a:rPr lang="zh-CN" altLang="en-US" dirty="0" smtClean="0">
                <a:solidFill>
                  <a:schemeClr val="bg1"/>
                </a:solidFill>
              </a:rPr>
              <a:t>壳</a:t>
            </a:r>
            <a:endParaRPr lang="en-US" altLang="zh-CN" dirty="0" smtClean="0">
              <a:solidFill>
                <a:schemeClr val="bg1"/>
              </a:solidFill>
            </a:endParaRPr>
          </a:p>
        </p:txBody>
      </p:sp>
      <p:sp>
        <p:nvSpPr>
          <p:cNvPr id="4" name="Shape 134"/>
          <p:cNvSpPr/>
          <p:nvPr/>
        </p:nvSpPr>
        <p:spPr>
          <a:xfrm>
            <a:off x="755576" y="1916832"/>
            <a:ext cx="6744695" cy="2585319"/>
          </a:xfrm>
          <a:prstGeom prst="rect">
            <a:avLst/>
          </a:prstGeom>
          <a:ln w="12700">
            <a:miter lim="400000"/>
          </a:ln>
        </p:spPr>
        <p:txBody>
          <a:bodyPr lIns="45718" tIns="45718" rIns="45718" bIns="45718">
            <a:spAutoFit/>
          </a:bodyPr>
          <a:lstStyle/>
          <a:p>
            <a:r>
              <a:rPr lang="en-US" altLang="zh-CN" smtClean="0">
                <a:solidFill>
                  <a:schemeClr val="accent3"/>
                </a:solidFill>
              </a:rPr>
              <a:t>1.</a:t>
            </a:r>
            <a:r>
              <a:rPr lang="zh-CN" altLang="en-US">
                <a:solidFill>
                  <a:schemeClr val="accent3"/>
                </a:solidFill>
              </a:rPr>
              <a:t>简述 脱壳前学习的知识、壳的历史、脱壳方法</a:t>
            </a:r>
            <a:endParaRPr lang="en-US" altLang="zh-CN" dirty="0">
              <a:solidFill>
                <a:schemeClr val="accent3"/>
              </a:solidFill>
            </a:endParaRPr>
          </a:p>
          <a:p>
            <a:endParaRPr lang="en-US" altLang="zh-CN" dirty="0">
              <a:solidFill>
                <a:schemeClr val="accent3"/>
              </a:solidFill>
            </a:endParaRPr>
          </a:p>
          <a:p>
            <a:r>
              <a:rPr lang="en-US" altLang="zh-CN" smtClean="0">
                <a:solidFill>
                  <a:schemeClr val="accent3"/>
                </a:solidFill>
              </a:rPr>
              <a:t>2.</a:t>
            </a:r>
            <a:r>
              <a:rPr lang="zh-CN" altLang="en-US" smtClean="0">
                <a:solidFill>
                  <a:schemeClr val="accent3"/>
                </a:solidFill>
              </a:rPr>
              <a:t>第一代壳</a:t>
            </a:r>
            <a:endParaRPr lang="en-US" altLang="zh-CN" smtClean="0">
              <a:solidFill>
                <a:schemeClr val="accent3"/>
              </a:solidFill>
            </a:endParaRPr>
          </a:p>
          <a:p>
            <a:endParaRPr lang="en-US" altLang="zh-CN" dirty="0">
              <a:solidFill>
                <a:schemeClr val="accent3"/>
              </a:solidFill>
            </a:endParaRPr>
          </a:p>
          <a:p>
            <a:r>
              <a:rPr lang="en-US" altLang="zh-CN">
                <a:solidFill>
                  <a:schemeClr val="accent3"/>
                </a:solidFill>
              </a:rPr>
              <a:t>3.</a:t>
            </a:r>
            <a:r>
              <a:rPr lang="zh-CN" altLang="en-US">
                <a:solidFill>
                  <a:schemeClr val="accent3"/>
                </a:solidFill>
              </a:rPr>
              <a:t>第二代壳</a:t>
            </a:r>
            <a:endParaRPr lang="en-US" altLang="zh-CN">
              <a:solidFill>
                <a:schemeClr val="accent3"/>
              </a:solidFill>
            </a:endParaRPr>
          </a:p>
          <a:p>
            <a:endParaRPr lang="en-US" altLang="zh-CN" dirty="0">
              <a:solidFill>
                <a:schemeClr val="accent3"/>
              </a:solidFill>
            </a:endParaRPr>
          </a:p>
          <a:p>
            <a:r>
              <a:rPr lang="en-US" altLang="zh-CN">
                <a:solidFill>
                  <a:schemeClr val="accent3"/>
                </a:solidFill>
              </a:rPr>
              <a:t>4</a:t>
            </a:r>
            <a:r>
              <a:rPr lang="en-US" altLang="zh-CN" smtClean="0">
                <a:solidFill>
                  <a:schemeClr val="accent3"/>
                </a:solidFill>
              </a:rPr>
              <a:t>.</a:t>
            </a:r>
            <a:r>
              <a:rPr lang="zh-CN" altLang="en-US">
                <a:solidFill>
                  <a:schemeClr val="accent3"/>
                </a:solidFill>
              </a:rPr>
              <a:t>第三代壳</a:t>
            </a:r>
            <a:endParaRPr lang="en-US" altLang="zh-CN">
              <a:solidFill>
                <a:schemeClr val="accent3"/>
              </a:solidFill>
            </a:endParaRPr>
          </a:p>
          <a:p>
            <a:endParaRPr lang="en-US" altLang="zh-CN" dirty="0" smtClean="0">
              <a:solidFill>
                <a:schemeClr val="accent3"/>
              </a:solidFill>
            </a:endParaRPr>
          </a:p>
          <a:p>
            <a:r>
              <a:rPr lang="en-US" altLang="zh-CN">
                <a:solidFill>
                  <a:schemeClr val="accent3"/>
                </a:solidFill>
              </a:rPr>
              <a:t>5</a:t>
            </a:r>
            <a:r>
              <a:rPr lang="en-US" altLang="zh-CN" smtClean="0">
                <a:solidFill>
                  <a:schemeClr val="accent3"/>
                </a:solidFill>
              </a:rPr>
              <a:t>.</a:t>
            </a:r>
            <a:r>
              <a:rPr lang="zh-CN" altLang="en-US" smtClean="0">
                <a:solidFill>
                  <a:schemeClr val="accent3"/>
                </a:solidFill>
              </a:rPr>
              <a:t>第</a:t>
            </a:r>
            <a:r>
              <a:rPr lang="en-US" altLang="zh-CN" smtClean="0">
                <a:solidFill>
                  <a:schemeClr val="accent3"/>
                </a:solidFill>
              </a:rPr>
              <a:t>N</a:t>
            </a:r>
            <a:r>
              <a:rPr lang="zh-CN" altLang="en-US" smtClean="0">
                <a:solidFill>
                  <a:schemeClr val="accent3"/>
                </a:solidFill>
              </a:rPr>
              <a:t>代壳</a:t>
            </a:r>
            <a:endParaRPr lang="en-US" altLang="zh-CN" dirty="0" smtClean="0">
              <a:solidFill>
                <a:schemeClr val="accent3"/>
              </a:solidFill>
            </a:endParaRPr>
          </a:p>
        </p:txBody>
      </p:sp>
    </p:spTree>
    <p:extLst>
      <p:ext uri="{BB962C8B-B14F-4D97-AF65-F5344CB8AC3E}">
        <p14:creationId xmlns:p14="http://schemas.microsoft.com/office/powerpoint/2010/main" val="16785621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latin typeface="微软雅黑" charset="0"/>
                <a:ea typeface="微软雅黑" charset="0"/>
              </a:rPr>
              <a:t>简述</a:t>
            </a:r>
            <a:endParaRPr lang="zh-CN" dirty="0">
              <a:latin typeface="微软雅黑" charset="0"/>
              <a:ea typeface="微软雅黑" charset="0"/>
            </a:endParaRPr>
          </a:p>
        </p:txBody>
      </p:sp>
      <p:sp>
        <p:nvSpPr>
          <p:cNvPr id="8" name="Shape 134"/>
          <p:cNvSpPr/>
          <p:nvPr/>
        </p:nvSpPr>
        <p:spPr>
          <a:xfrm>
            <a:off x="755576" y="2132856"/>
            <a:ext cx="6744695" cy="2031321"/>
          </a:xfrm>
          <a:prstGeom prst="rect">
            <a:avLst/>
          </a:prstGeom>
          <a:ln w="12700">
            <a:miter lim="400000"/>
          </a:ln>
        </p:spPr>
        <p:txBody>
          <a:bodyPr lIns="45718" tIns="45718" rIns="45718" bIns="45718">
            <a:spAutoFit/>
          </a:bodyPr>
          <a:lstStyle/>
          <a:p>
            <a:r>
              <a:rPr lang="en-US" altLang="zh-CN" dirty="0" smtClean="0">
                <a:solidFill>
                  <a:schemeClr val="accent3"/>
                </a:solidFill>
              </a:rPr>
              <a:t>1.Apk</a:t>
            </a:r>
            <a:r>
              <a:rPr lang="zh-CN" altLang="en-US" dirty="0" smtClean="0">
                <a:solidFill>
                  <a:schemeClr val="accent3"/>
                </a:solidFill>
              </a:rPr>
              <a:t>文件结构</a:t>
            </a:r>
            <a:endParaRPr lang="en-US" altLang="zh-CN" dirty="0" smtClean="0">
              <a:solidFill>
                <a:schemeClr val="accent3"/>
              </a:solidFill>
            </a:endParaRPr>
          </a:p>
          <a:p>
            <a:endParaRPr lang="en-US" altLang="zh-CN" dirty="0">
              <a:solidFill>
                <a:schemeClr val="accent3"/>
              </a:solidFill>
            </a:endParaRPr>
          </a:p>
          <a:p>
            <a:r>
              <a:rPr lang="en-US" altLang="zh-CN" dirty="0" smtClean="0">
                <a:solidFill>
                  <a:schemeClr val="accent3"/>
                </a:solidFill>
              </a:rPr>
              <a:t>2.Dex</a:t>
            </a:r>
            <a:r>
              <a:rPr lang="zh-CN" altLang="en-US" dirty="0" smtClean="0">
                <a:solidFill>
                  <a:schemeClr val="accent3"/>
                </a:solidFill>
              </a:rPr>
              <a:t>文件结构</a:t>
            </a:r>
            <a:endParaRPr lang="en-US" altLang="zh-CN" dirty="0" smtClean="0">
              <a:solidFill>
                <a:schemeClr val="accent3"/>
              </a:solidFill>
            </a:endParaRPr>
          </a:p>
          <a:p>
            <a:endParaRPr lang="en-US" altLang="zh-CN" dirty="0">
              <a:solidFill>
                <a:schemeClr val="accent3"/>
              </a:solidFill>
            </a:endParaRPr>
          </a:p>
          <a:p>
            <a:r>
              <a:rPr lang="en-US" altLang="zh-CN" smtClean="0">
                <a:solidFill>
                  <a:schemeClr val="accent3"/>
                </a:solidFill>
              </a:rPr>
              <a:t>3.</a:t>
            </a:r>
            <a:r>
              <a:rPr lang="zh-CN" altLang="en-US" smtClean="0">
                <a:solidFill>
                  <a:schemeClr val="accent3"/>
                </a:solidFill>
              </a:rPr>
              <a:t>壳史</a:t>
            </a:r>
            <a:endParaRPr lang="en-US" altLang="zh-CN" smtClean="0">
              <a:solidFill>
                <a:schemeClr val="accent3"/>
              </a:solidFill>
            </a:endParaRPr>
          </a:p>
          <a:p>
            <a:endParaRPr lang="en-US" altLang="zh-CN">
              <a:solidFill>
                <a:schemeClr val="accent3"/>
              </a:solidFill>
            </a:endParaRPr>
          </a:p>
          <a:p>
            <a:r>
              <a:rPr lang="en-US" altLang="zh-CN" dirty="0" smtClean="0">
                <a:solidFill>
                  <a:schemeClr val="accent3"/>
                </a:solidFill>
              </a:rPr>
              <a:t>4.</a:t>
            </a:r>
            <a:r>
              <a:rPr lang="zh-CN" altLang="en-US" dirty="0" smtClean="0">
                <a:solidFill>
                  <a:schemeClr val="accent3"/>
                </a:solidFill>
              </a:rPr>
              <a:t>壳的识别</a:t>
            </a:r>
            <a:endParaRPr lang="en-US" altLang="zh-CN" dirty="0" smtClean="0">
              <a:solidFill>
                <a:schemeClr val="accent3"/>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err="1" smtClean="0">
                <a:solidFill>
                  <a:schemeClr val="accent3"/>
                </a:solidFill>
              </a:rPr>
              <a:t>Apk</a:t>
            </a:r>
            <a:r>
              <a:rPr lang="zh-CN" altLang="en-US" sz="2400" dirty="0">
                <a:solidFill>
                  <a:schemeClr val="accent3"/>
                </a:solidFill>
              </a:rPr>
              <a:t>文件结构</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918194687"/>
              </p:ext>
            </p:extLst>
          </p:nvPr>
        </p:nvGraphicFramePr>
        <p:xfrm>
          <a:off x="1450336" y="1752883"/>
          <a:ext cx="6336704" cy="3836357"/>
        </p:xfrm>
        <a:graphic>
          <a:graphicData uri="http://schemas.openxmlformats.org/drawingml/2006/table">
            <a:tbl>
              <a:tblPr/>
              <a:tblGrid>
                <a:gridCol w="2087945"/>
                <a:gridCol w="4248759"/>
              </a:tblGrid>
              <a:tr h="383636">
                <a:tc>
                  <a:txBody>
                    <a:bodyPr/>
                    <a:lstStyle/>
                    <a:p>
                      <a:pPr algn="ctr">
                        <a:spcAft>
                          <a:spcPts val="0"/>
                        </a:spcAft>
                      </a:pPr>
                      <a:r>
                        <a:rPr lang="zh-CN" altLang="en-US" b="1" dirty="0">
                          <a:effectLst/>
                          <a:latin typeface="宋体"/>
                        </a:rPr>
                        <a:t>文件或目录</a:t>
                      </a:r>
                      <a:endParaRPr lang="zh-CN" altLang="en-US"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altLang="en-US" b="1" dirty="0">
                          <a:effectLst/>
                          <a:latin typeface="宋体"/>
                        </a:rPr>
                        <a:t>作用</a:t>
                      </a:r>
                      <a:endParaRPr lang="zh-CN" altLang="en-US" dirty="0">
                        <a:effectLst/>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r>
              <a:tr h="767271">
                <a:tc>
                  <a:txBody>
                    <a:bodyPr/>
                    <a:lstStyle/>
                    <a:p>
                      <a:pPr>
                        <a:spcAft>
                          <a:spcPts val="0"/>
                        </a:spcAft>
                      </a:pPr>
                      <a:r>
                        <a:rPr lang="en-US">
                          <a:effectLst/>
                          <a:latin typeface="Times New Roman"/>
                        </a:rPr>
                        <a:t>META-INF/</a:t>
                      </a:r>
                      <a:endParaRPr lang="en-US">
                        <a:effectLst/>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zh-CN" altLang="en-US" dirty="0">
                          <a:effectLst/>
                          <a:latin typeface="宋体"/>
                        </a:rPr>
                        <a:t>也就是一个</a:t>
                      </a:r>
                      <a:r>
                        <a:rPr lang="zh-CN" altLang="en-US" dirty="0">
                          <a:effectLst/>
                        </a:rPr>
                        <a:t> </a:t>
                      </a:r>
                      <a:r>
                        <a:rPr lang="en-US" dirty="0">
                          <a:effectLst/>
                          <a:latin typeface="Times New Roman"/>
                        </a:rPr>
                        <a:t>manifest</a:t>
                      </a:r>
                      <a:r>
                        <a:rPr lang="en-US" dirty="0">
                          <a:effectLst/>
                        </a:rPr>
                        <a:t> </a:t>
                      </a:r>
                      <a:r>
                        <a:rPr lang="en-US" dirty="0">
                          <a:effectLst/>
                          <a:latin typeface="宋体"/>
                        </a:rPr>
                        <a:t>，</a:t>
                      </a:r>
                      <a:r>
                        <a:rPr lang="zh-CN" altLang="en-US" dirty="0">
                          <a:effectLst/>
                          <a:latin typeface="宋体"/>
                        </a:rPr>
                        <a:t>从</a:t>
                      </a:r>
                      <a:r>
                        <a:rPr lang="zh-CN" altLang="en-US" dirty="0">
                          <a:effectLst/>
                        </a:rPr>
                        <a:t> </a:t>
                      </a:r>
                      <a:r>
                        <a:rPr lang="en-US" dirty="0">
                          <a:effectLst/>
                          <a:latin typeface="Times New Roman"/>
                        </a:rPr>
                        <a:t>java jar</a:t>
                      </a:r>
                      <a:r>
                        <a:rPr lang="en-US" dirty="0">
                          <a:effectLst/>
                        </a:rPr>
                        <a:t> </a:t>
                      </a:r>
                      <a:r>
                        <a:rPr lang="zh-CN" altLang="en-US" dirty="0">
                          <a:effectLst/>
                          <a:latin typeface="宋体"/>
                        </a:rPr>
                        <a:t>文件引入的描述包信息的目录</a:t>
                      </a:r>
                      <a:endParaRPr lang="zh-CN" altLang="en-US" dirty="0">
                        <a:effectLst/>
                      </a:endParaRPr>
                    </a:p>
                  </a:txBody>
                  <a:tcPr marL="68580" marR="68580" marT="0" marB="0">
                    <a:lnL>
                      <a:noFill/>
                    </a:lnL>
                    <a:lnR>
                      <a:noFill/>
                    </a:lnR>
                    <a:lnT>
                      <a:noFill/>
                    </a:lnT>
                    <a:lnB>
                      <a:noFill/>
                    </a:lnB>
                    <a:solidFill>
                      <a:srgbClr val="FFFFFF"/>
                    </a:solidFill>
                  </a:tcPr>
                </a:tc>
              </a:tr>
              <a:tr h="383636">
                <a:tc>
                  <a:txBody>
                    <a:bodyPr/>
                    <a:lstStyle/>
                    <a:p>
                      <a:pPr>
                        <a:spcAft>
                          <a:spcPts val="0"/>
                        </a:spcAft>
                      </a:pPr>
                      <a:r>
                        <a:rPr lang="en-US">
                          <a:effectLst/>
                          <a:latin typeface="Times New Roman"/>
                        </a:rPr>
                        <a:t>res/</a:t>
                      </a:r>
                      <a:endParaRPr lang="en-US">
                        <a:effectLst/>
                      </a:endParaRPr>
                    </a:p>
                  </a:txBody>
                  <a:tcPr marL="68580" marR="68580" marT="0" marB="0">
                    <a:lnL>
                      <a:noFill/>
                    </a:lnL>
                    <a:lnR>
                      <a:noFill/>
                    </a:lnR>
                    <a:lnT>
                      <a:noFill/>
                    </a:lnT>
                    <a:lnB>
                      <a:noFill/>
                    </a:lnB>
                    <a:solidFill>
                      <a:srgbClr val="FFFFFF"/>
                    </a:solidFill>
                  </a:tcPr>
                </a:tc>
                <a:tc>
                  <a:txBody>
                    <a:bodyPr/>
                    <a:lstStyle/>
                    <a:p>
                      <a:pPr>
                        <a:spcAft>
                          <a:spcPts val="0"/>
                        </a:spcAft>
                      </a:pPr>
                      <a:r>
                        <a:rPr lang="zh-CN" altLang="en-US">
                          <a:effectLst/>
                          <a:latin typeface="宋体"/>
                        </a:rPr>
                        <a:t>存放资源文件的目录</a:t>
                      </a:r>
                      <a:endParaRPr lang="zh-CN" altLang="en-US">
                        <a:effectLst/>
                      </a:endParaRPr>
                    </a:p>
                  </a:txBody>
                  <a:tcPr marL="68580" marR="68580" marT="0" marB="0">
                    <a:lnL>
                      <a:noFill/>
                    </a:lnL>
                    <a:lnR>
                      <a:noFill/>
                    </a:lnR>
                    <a:lnT>
                      <a:noFill/>
                    </a:lnT>
                    <a:lnB>
                      <a:noFill/>
                    </a:lnB>
                    <a:solidFill>
                      <a:srgbClr val="FFFFFF"/>
                    </a:solidFill>
                  </a:tcPr>
                </a:tc>
              </a:tr>
              <a:tr h="767271">
                <a:tc>
                  <a:txBody>
                    <a:bodyPr/>
                    <a:lstStyle/>
                    <a:p>
                      <a:pPr>
                        <a:spcAft>
                          <a:spcPts val="0"/>
                        </a:spcAft>
                      </a:pPr>
                      <a:r>
                        <a:rPr lang="en-US" dirty="0" smtClean="0">
                          <a:effectLst/>
                          <a:latin typeface="Times New Roman"/>
                        </a:rPr>
                        <a:t>lib/</a:t>
                      </a:r>
                      <a:endParaRPr lang="en-US" dirty="0">
                        <a:effectLst/>
                      </a:endParaRPr>
                    </a:p>
                  </a:txBody>
                  <a:tcPr marL="68580" marR="68580" marT="0" marB="0">
                    <a:lnL>
                      <a:noFill/>
                    </a:lnL>
                    <a:lnR>
                      <a:noFill/>
                    </a:lnR>
                    <a:lnT>
                      <a:noFill/>
                    </a:lnT>
                    <a:lnB>
                      <a:noFill/>
                    </a:lnB>
                    <a:solidFill>
                      <a:srgbClr val="FFFFFF"/>
                    </a:solidFill>
                  </a:tcPr>
                </a:tc>
                <a:tc>
                  <a:txBody>
                    <a:bodyPr/>
                    <a:lstStyle/>
                    <a:p>
                      <a:pPr>
                        <a:spcAft>
                          <a:spcPts val="0"/>
                        </a:spcAft>
                      </a:pPr>
                      <a:r>
                        <a:rPr lang="zh-CN" altLang="en-US" dirty="0">
                          <a:effectLst/>
                          <a:latin typeface="宋体"/>
                        </a:rPr>
                        <a:t>如果存在的话，存放的是</a:t>
                      </a:r>
                      <a:r>
                        <a:rPr lang="zh-CN" altLang="en-US" dirty="0">
                          <a:effectLst/>
                        </a:rPr>
                        <a:t> </a:t>
                      </a:r>
                      <a:r>
                        <a:rPr lang="en-US" altLang="zh-CN" dirty="0" err="1">
                          <a:effectLst/>
                          <a:latin typeface="Times New Roman"/>
                        </a:rPr>
                        <a:t>ndk</a:t>
                      </a:r>
                      <a:r>
                        <a:rPr lang="zh-CN" altLang="en-US" dirty="0">
                          <a:effectLst/>
                        </a:rPr>
                        <a:t> </a:t>
                      </a:r>
                      <a:r>
                        <a:rPr lang="zh-CN" altLang="en-US" dirty="0">
                          <a:effectLst/>
                          <a:latin typeface="宋体"/>
                        </a:rPr>
                        <a:t>编出来的</a:t>
                      </a:r>
                      <a:r>
                        <a:rPr lang="zh-CN" altLang="en-US" dirty="0">
                          <a:effectLst/>
                        </a:rPr>
                        <a:t> </a:t>
                      </a:r>
                      <a:r>
                        <a:rPr lang="en-US" altLang="zh-CN" dirty="0">
                          <a:effectLst/>
                          <a:latin typeface="Times New Roman"/>
                        </a:rPr>
                        <a:t>so</a:t>
                      </a:r>
                      <a:r>
                        <a:rPr lang="zh-CN" altLang="en-US" dirty="0">
                          <a:effectLst/>
                        </a:rPr>
                        <a:t> </a:t>
                      </a:r>
                      <a:r>
                        <a:rPr lang="zh-CN" altLang="en-US" dirty="0">
                          <a:effectLst/>
                          <a:latin typeface="宋体"/>
                        </a:rPr>
                        <a:t>库</a:t>
                      </a:r>
                      <a:endParaRPr lang="zh-CN" altLang="en-US" dirty="0">
                        <a:effectLst/>
                      </a:endParaRPr>
                    </a:p>
                  </a:txBody>
                  <a:tcPr marL="68580" marR="68580" marT="0" marB="0">
                    <a:lnL>
                      <a:noFill/>
                    </a:lnL>
                    <a:lnR>
                      <a:noFill/>
                    </a:lnR>
                    <a:lnT>
                      <a:noFill/>
                    </a:lnT>
                    <a:lnB>
                      <a:noFill/>
                    </a:lnB>
                    <a:solidFill>
                      <a:srgbClr val="FFFFFF"/>
                    </a:solidFill>
                  </a:tcPr>
                </a:tc>
              </a:tr>
              <a:tr h="767271">
                <a:tc>
                  <a:txBody>
                    <a:bodyPr/>
                    <a:lstStyle/>
                    <a:p>
                      <a:pPr>
                        <a:spcAft>
                          <a:spcPts val="0"/>
                        </a:spcAft>
                      </a:pPr>
                      <a:r>
                        <a:rPr lang="en-US" dirty="0">
                          <a:effectLst/>
                          <a:latin typeface="Times New Roman"/>
                        </a:rPr>
                        <a:t>AndroidManifest.xml</a:t>
                      </a:r>
                      <a:endParaRPr lang="en-US" dirty="0">
                        <a:effectLst/>
                      </a:endParaRPr>
                    </a:p>
                  </a:txBody>
                  <a:tcPr marL="68580" marR="68580" marT="0" marB="0">
                    <a:lnL>
                      <a:noFill/>
                    </a:lnL>
                    <a:lnR>
                      <a:noFill/>
                    </a:lnR>
                    <a:lnT>
                      <a:noFill/>
                    </a:lnT>
                    <a:lnB>
                      <a:noFill/>
                    </a:lnB>
                    <a:solidFill>
                      <a:srgbClr val="FFFFFF"/>
                    </a:solidFill>
                  </a:tcPr>
                </a:tc>
                <a:tc>
                  <a:txBody>
                    <a:bodyPr/>
                    <a:lstStyle/>
                    <a:p>
                      <a:pPr>
                        <a:spcAft>
                          <a:spcPts val="0"/>
                        </a:spcAft>
                      </a:pPr>
                      <a:r>
                        <a:rPr lang="zh-CN" altLang="en-US">
                          <a:effectLst/>
                          <a:latin typeface="宋体"/>
                        </a:rPr>
                        <a:t>程序全局配置文件</a:t>
                      </a:r>
                      <a:endParaRPr lang="zh-CN" altLang="en-US">
                        <a:effectLst/>
                      </a:endParaRPr>
                    </a:p>
                  </a:txBody>
                  <a:tcPr marL="68580" marR="68580" marT="0" marB="0">
                    <a:lnL>
                      <a:noFill/>
                    </a:lnL>
                    <a:lnR>
                      <a:noFill/>
                    </a:lnR>
                    <a:lnT>
                      <a:noFill/>
                    </a:lnT>
                    <a:lnB>
                      <a:noFill/>
                    </a:lnB>
                    <a:solidFill>
                      <a:srgbClr val="FFFFFF"/>
                    </a:solidFill>
                  </a:tcPr>
                </a:tc>
              </a:tr>
              <a:tr h="383636">
                <a:tc>
                  <a:txBody>
                    <a:bodyPr/>
                    <a:lstStyle/>
                    <a:p>
                      <a:pPr>
                        <a:spcAft>
                          <a:spcPts val="0"/>
                        </a:spcAft>
                      </a:pPr>
                      <a:r>
                        <a:rPr lang="en-US">
                          <a:effectLst/>
                          <a:latin typeface="Times New Roman"/>
                        </a:rPr>
                        <a:t>classes.dex</a:t>
                      </a:r>
                      <a:endParaRPr lang="en-US">
                        <a:effectLst/>
                      </a:endParaRPr>
                    </a:p>
                  </a:txBody>
                  <a:tcPr marL="68580" marR="68580" marT="0" marB="0">
                    <a:lnL>
                      <a:noFill/>
                    </a:lnL>
                    <a:lnR>
                      <a:noFill/>
                    </a:lnR>
                    <a:lnT>
                      <a:noFill/>
                    </a:lnT>
                    <a:lnB>
                      <a:noFill/>
                    </a:lnB>
                    <a:solidFill>
                      <a:srgbClr val="FFFFFF"/>
                    </a:solidFill>
                  </a:tcPr>
                </a:tc>
                <a:tc>
                  <a:txBody>
                    <a:bodyPr/>
                    <a:lstStyle/>
                    <a:p>
                      <a:pPr>
                        <a:spcAft>
                          <a:spcPts val="0"/>
                        </a:spcAft>
                      </a:pPr>
                      <a:r>
                        <a:rPr lang="zh-CN" altLang="en-US">
                          <a:effectLst/>
                          <a:latin typeface="宋体"/>
                        </a:rPr>
                        <a:t>最终生成的</a:t>
                      </a:r>
                      <a:r>
                        <a:rPr lang="zh-CN" altLang="en-US">
                          <a:effectLst/>
                        </a:rPr>
                        <a:t> </a:t>
                      </a:r>
                      <a:r>
                        <a:rPr lang="en-US" altLang="zh-CN">
                          <a:effectLst/>
                          <a:latin typeface="Times New Roman"/>
                        </a:rPr>
                        <a:t>dalvik</a:t>
                      </a:r>
                      <a:r>
                        <a:rPr lang="zh-CN" altLang="en-US">
                          <a:effectLst/>
                        </a:rPr>
                        <a:t> </a:t>
                      </a:r>
                      <a:r>
                        <a:rPr lang="zh-CN" altLang="en-US">
                          <a:effectLst/>
                          <a:latin typeface="宋体"/>
                        </a:rPr>
                        <a:t>字节码</a:t>
                      </a:r>
                      <a:endParaRPr lang="zh-CN" altLang="en-US">
                        <a:effectLst/>
                      </a:endParaRPr>
                    </a:p>
                  </a:txBody>
                  <a:tcPr marL="68580" marR="68580" marT="0" marB="0">
                    <a:lnL>
                      <a:noFill/>
                    </a:lnL>
                    <a:lnR>
                      <a:noFill/>
                    </a:lnR>
                    <a:lnT>
                      <a:noFill/>
                    </a:lnT>
                    <a:lnB>
                      <a:noFill/>
                    </a:lnB>
                    <a:solidFill>
                      <a:srgbClr val="FFFFFF"/>
                    </a:solidFill>
                  </a:tcPr>
                </a:tc>
              </a:tr>
              <a:tr h="383636">
                <a:tc>
                  <a:txBody>
                    <a:bodyPr/>
                    <a:lstStyle/>
                    <a:p>
                      <a:pPr>
                        <a:spcAft>
                          <a:spcPts val="0"/>
                        </a:spcAft>
                      </a:pPr>
                      <a:r>
                        <a:rPr lang="en-US" dirty="0" err="1" smtClean="0">
                          <a:effectLst/>
                          <a:latin typeface="Times New Roman"/>
                        </a:rPr>
                        <a:t>resources.arsc</a:t>
                      </a:r>
                      <a:endParaRPr lang="en-US" dirty="0">
                        <a:effectLst/>
                      </a:endParaRPr>
                    </a:p>
                  </a:txBody>
                  <a:tcPr marL="68580" marR="68580" marT="0" marB="0">
                    <a:lnL>
                      <a:noFill/>
                    </a:lnL>
                    <a:lnR>
                      <a:noFill/>
                    </a:lnR>
                    <a:lnT>
                      <a:noFill/>
                    </a:lnT>
                    <a:lnB>
                      <a:noFill/>
                    </a:lnB>
                    <a:solidFill>
                      <a:srgbClr val="FFFFFF"/>
                    </a:solidFill>
                  </a:tcPr>
                </a:tc>
                <a:tc>
                  <a:txBody>
                    <a:bodyPr/>
                    <a:lstStyle/>
                    <a:p>
                      <a:pPr>
                        <a:spcAft>
                          <a:spcPts val="0"/>
                        </a:spcAft>
                      </a:pPr>
                      <a:r>
                        <a:rPr lang="zh-CN" altLang="en-US" dirty="0">
                          <a:effectLst/>
                          <a:latin typeface="宋体"/>
                        </a:rPr>
                        <a:t>编译后的二进制资源文件</a:t>
                      </a:r>
                      <a:endParaRPr lang="zh-CN" altLang="en-US" dirty="0">
                        <a:effectLst/>
                      </a:endParaRPr>
                    </a:p>
                  </a:txBody>
                  <a:tcPr marL="68580" marR="68580" marT="0" marB="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7629815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872278" cy="461665"/>
          </a:xfrm>
          <a:prstGeom prst="rect">
            <a:avLst/>
          </a:prstGeom>
          <a:noFill/>
        </p:spPr>
        <p:txBody>
          <a:bodyPr wrap="square" rtlCol="0">
            <a:spAutoFit/>
          </a:bodyPr>
          <a:lstStyle/>
          <a:p>
            <a:r>
              <a:rPr lang="en-US" altLang="zh-CN" sz="2400" dirty="0" err="1" smtClean="0">
                <a:solidFill>
                  <a:schemeClr val="accent3"/>
                </a:solidFill>
              </a:rPr>
              <a:t>Dex</a:t>
            </a:r>
            <a:r>
              <a:rPr lang="zh-CN" altLang="en-US" sz="2400" dirty="0" smtClean="0">
                <a:solidFill>
                  <a:schemeClr val="accent3"/>
                </a:solidFill>
              </a:rPr>
              <a:t>文件结构</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608" y="1268760"/>
            <a:ext cx="5472608" cy="5012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56751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2808312" cy="461665"/>
          </a:xfrm>
          <a:prstGeom prst="rect">
            <a:avLst/>
          </a:prstGeom>
          <a:noFill/>
        </p:spPr>
        <p:txBody>
          <a:bodyPr wrap="square" rtlCol="0">
            <a:spAutoFit/>
          </a:bodyPr>
          <a:lstStyle/>
          <a:p>
            <a:r>
              <a:rPr lang="zh-CN" altLang="en-US" sz="2400" smtClean="0">
                <a:solidFill>
                  <a:schemeClr val="accent3"/>
                </a:solidFill>
              </a:rPr>
              <a:t>壳史</a:t>
            </a:r>
            <a:endParaRPr lang="en-US" altLang="zh-CN" sz="2400" dirty="0">
              <a:solidFill>
                <a:schemeClr val="accent3"/>
              </a:solidFill>
            </a:endParaRPr>
          </a:p>
        </p:txBody>
      </p:sp>
      <p:sp>
        <p:nvSpPr>
          <p:cNvPr id="7" name="Shape 138"/>
          <p:cNvSpPr/>
          <p:nvPr/>
        </p:nvSpPr>
        <p:spPr>
          <a:xfrm>
            <a:off x="916784" y="1552831"/>
            <a:ext cx="6870256" cy="400105"/>
          </a:xfrm>
          <a:prstGeom prst="rect">
            <a:avLst/>
          </a:prstGeom>
          <a:ln w="12700">
            <a:miter lim="400000"/>
          </a:ln>
        </p:spPr>
        <p:txBody>
          <a:bodyPr lIns="45718" tIns="45718" rIns="45718" bIns="45718">
            <a:spAutoFit/>
          </a:bodyPr>
          <a:lstStyle/>
          <a:p>
            <a:pPr>
              <a:defRPr sz="2000" cap="all">
                <a:latin typeface="FZLanTingHeiS-H-GB"/>
                <a:ea typeface="FZLanTingHeiS-H-GB"/>
                <a:cs typeface="FZLanTingHeiS-H-GB"/>
                <a:sym typeface="FZLanTingHeiS-H-GB"/>
              </a:defRPr>
            </a:pPr>
            <a:endParaRPr dirty="0">
              <a:solidFill>
                <a:schemeClr val="tx1"/>
              </a:solidFill>
              <a:latin typeface="微软雅黑" charset="0"/>
              <a:ea typeface="微软雅黑" charset="0"/>
              <a:sym typeface="+mn-ea"/>
            </a:endParaRPr>
          </a:p>
        </p:txBody>
      </p:sp>
      <p:sp>
        <p:nvSpPr>
          <p:cNvPr id="2" name="TextBox 1"/>
          <p:cNvSpPr txBox="1"/>
          <p:nvPr/>
        </p:nvSpPr>
        <p:spPr>
          <a:xfrm>
            <a:off x="539552" y="1268760"/>
            <a:ext cx="4273927" cy="4893647"/>
          </a:xfrm>
          <a:prstGeom prst="rect">
            <a:avLst/>
          </a:prstGeom>
          <a:noFill/>
        </p:spPr>
        <p:txBody>
          <a:bodyPr wrap="none" rtlCol="0">
            <a:spAutoFit/>
          </a:bodyPr>
          <a:lstStyle/>
          <a:p>
            <a:r>
              <a:rPr lang="zh-CN" altLang="en-US" smtClean="0"/>
              <a:t>第一代壳 </a:t>
            </a:r>
            <a:r>
              <a:rPr lang="en-US" altLang="zh-CN" smtClean="0"/>
              <a:t>Dex</a:t>
            </a:r>
            <a:r>
              <a:rPr lang="zh-CN" altLang="en-US" smtClean="0"/>
              <a:t>加密</a:t>
            </a:r>
            <a:endParaRPr lang="en-US" altLang="zh-CN" smtClean="0"/>
          </a:p>
          <a:p>
            <a:r>
              <a:rPr lang="en-US" altLang="zh-CN"/>
              <a:t>	</a:t>
            </a:r>
            <a:r>
              <a:rPr lang="en-US" altLang="zh-CN" sz="1400" smtClean="0"/>
              <a:t>1.Dex</a:t>
            </a:r>
            <a:r>
              <a:rPr lang="zh-CN" altLang="en-US" sz="1400" smtClean="0"/>
              <a:t>字符串加密</a:t>
            </a:r>
            <a:endParaRPr lang="en-US" altLang="zh-CN" sz="1400" smtClean="0"/>
          </a:p>
          <a:p>
            <a:r>
              <a:rPr lang="en-US" altLang="zh-CN" sz="1400" smtClean="0"/>
              <a:t>	2.</a:t>
            </a:r>
            <a:r>
              <a:rPr lang="zh-CN" altLang="en-US" sz="1400" smtClean="0"/>
              <a:t>资源加密</a:t>
            </a:r>
            <a:endParaRPr lang="en-US" altLang="zh-CN" sz="1400" smtClean="0"/>
          </a:p>
          <a:p>
            <a:r>
              <a:rPr lang="en-US" altLang="zh-CN" sz="1400" smtClean="0"/>
              <a:t>	3.</a:t>
            </a:r>
            <a:r>
              <a:rPr lang="zh-CN" altLang="en-US" sz="1400" smtClean="0"/>
              <a:t>对抗反编译</a:t>
            </a:r>
            <a:r>
              <a:rPr lang="en-US" altLang="zh-CN" sz="1400" smtClean="0"/>
              <a:t>	</a:t>
            </a:r>
          </a:p>
          <a:p>
            <a:r>
              <a:rPr lang="en-US" altLang="zh-CN" sz="1400" smtClean="0"/>
              <a:t>	4.</a:t>
            </a:r>
            <a:r>
              <a:rPr lang="zh-CN" altLang="en-US" sz="1400" smtClean="0"/>
              <a:t>反调试</a:t>
            </a:r>
            <a:endParaRPr lang="en-US" altLang="zh-CN" sz="1400" smtClean="0"/>
          </a:p>
          <a:p>
            <a:r>
              <a:rPr lang="en-US" sz="1400"/>
              <a:t>	5.</a:t>
            </a:r>
            <a:r>
              <a:rPr lang="zh-CN" altLang="en-US" sz="1400"/>
              <a:t>自定义</a:t>
            </a:r>
            <a:r>
              <a:rPr lang="en-US" sz="1400"/>
              <a:t>DexClassLoader</a:t>
            </a:r>
          </a:p>
          <a:p>
            <a:endParaRPr lang="en-US" sz="1400"/>
          </a:p>
          <a:p>
            <a:r>
              <a:rPr lang="zh-CN" altLang="en-US" smtClean="0"/>
              <a:t>第二代壳 </a:t>
            </a:r>
            <a:r>
              <a:rPr lang="en-US" altLang="zh-CN" smtClean="0"/>
              <a:t>Dex</a:t>
            </a:r>
            <a:r>
              <a:rPr lang="zh-CN" altLang="en-US" smtClean="0"/>
              <a:t>抽取与</a:t>
            </a:r>
            <a:r>
              <a:rPr lang="en-US" altLang="zh-CN" smtClean="0"/>
              <a:t>So</a:t>
            </a:r>
            <a:r>
              <a:rPr lang="zh-CN" altLang="en-US" smtClean="0"/>
              <a:t>加固</a:t>
            </a:r>
            <a:endParaRPr lang="en-US" altLang="zh-CN" smtClean="0"/>
          </a:p>
          <a:p>
            <a:r>
              <a:rPr lang="en-US" altLang="zh-CN"/>
              <a:t>	</a:t>
            </a:r>
            <a:r>
              <a:rPr lang="en-US" altLang="zh-CN" sz="1400"/>
              <a:t>1.</a:t>
            </a:r>
            <a:r>
              <a:rPr lang="zh-CN" altLang="en-US" sz="1400"/>
              <a:t>对抗第一代壳常见的脱壳法</a:t>
            </a:r>
            <a:endParaRPr lang="en-US" altLang="zh-CN" sz="1400"/>
          </a:p>
          <a:p>
            <a:r>
              <a:rPr lang="en-US" altLang="zh-CN" sz="1400"/>
              <a:t>	</a:t>
            </a:r>
            <a:r>
              <a:rPr lang="en-US" altLang="zh-CN" sz="1400" smtClean="0"/>
              <a:t>1.Dex Method</a:t>
            </a:r>
            <a:r>
              <a:rPr lang="zh-CN" altLang="en-US" sz="1400" smtClean="0"/>
              <a:t>代码抽取到外部（通常企业版）</a:t>
            </a:r>
            <a:endParaRPr lang="en-US" altLang="zh-CN" sz="1400" smtClean="0"/>
          </a:p>
          <a:p>
            <a:r>
              <a:rPr lang="en-US" altLang="zh-CN" sz="1400" smtClean="0"/>
              <a:t>	2.Dex</a:t>
            </a:r>
            <a:r>
              <a:rPr lang="zh-CN" altLang="en-US" sz="1400" smtClean="0"/>
              <a:t>动态加载</a:t>
            </a:r>
            <a:endParaRPr lang="en-US" altLang="zh-CN" sz="1400" smtClean="0"/>
          </a:p>
          <a:p>
            <a:r>
              <a:rPr lang="en-US" altLang="zh-CN" sz="1400" smtClean="0"/>
              <a:t>	3.So</a:t>
            </a:r>
            <a:r>
              <a:rPr lang="zh-CN" altLang="en-US" sz="1400" smtClean="0"/>
              <a:t>加密</a:t>
            </a:r>
            <a:endParaRPr lang="en-US" altLang="zh-CN" sz="1400" smtClean="0"/>
          </a:p>
          <a:p>
            <a:endParaRPr lang="en-US" sz="1400"/>
          </a:p>
          <a:p>
            <a:r>
              <a:rPr lang="zh-CN" altLang="en-US" smtClean="0"/>
              <a:t>第三代壳 </a:t>
            </a:r>
            <a:r>
              <a:rPr lang="en-US" altLang="zh-CN" smtClean="0"/>
              <a:t>Dex</a:t>
            </a:r>
            <a:r>
              <a:rPr lang="zh-CN" altLang="en-US" smtClean="0"/>
              <a:t>动态解密与</a:t>
            </a:r>
            <a:r>
              <a:rPr lang="en-US" altLang="zh-CN" smtClean="0"/>
              <a:t>So</a:t>
            </a:r>
            <a:r>
              <a:rPr lang="zh-CN" altLang="en-US" smtClean="0"/>
              <a:t>混淆</a:t>
            </a:r>
            <a:endParaRPr lang="en-US" altLang="zh-CN" smtClean="0"/>
          </a:p>
          <a:p>
            <a:r>
              <a:rPr lang="en-US" smtClean="0"/>
              <a:t>	</a:t>
            </a:r>
            <a:r>
              <a:rPr lang="en-US" sz="1400" smtClean="0"/>
              <a:t>1.Dex Method</a:t>
            </a:r>
            <a:r>
              <a:rPr lang="zh-CN" altLang="en-US" sz="1400" smtClean="0"/>
              <a:t>代码动态解密</a:t>
            </a:r>
            <a:endParaRPr lang="en-US" altLang="zh-CN" sz="1400" smtClean="0"/>
          </a:p>
          <a:p>
            <a:r>
              <a:rPr lang="en-US" sz="1400" smtClean="0"/>
              <a:t>	</a:t>
            </a:r>
            <a:r>
              <a:rPr lang="en-US" altLang="zh-CN" sz="1400" smtClean="0"/>
              <a:t>2.So</a:t>
            </a:r>
            <a:r>
              <a:rPr lang="zh-CN" altLang="en-US" sz="1400" smtClean="0"/>
              <a:t>代码膨胀混淆</a:t>
            </a:r>
            <a:endParaRPr lang="en-US" altLang="zh-CN" sz="1400" smtClean="0"/>
          </a:p>
          <a:p>
            <a:r>
              <a:rPr lang="en-US" altLang="zh-CN" sz="1400"/>
              <a:t>	3.</a:t>
            </a:r>
            <a:r>
              <a:rPr lang="zh-CN" altLang="en-US" sz="1400"/>
              <a:t>对抗之前出现的所有脱壳法</a:t>
            </a:r>
            <a:endParaRPr lang="en-US" altLang="zh-CN" sz="1400" smtClean="0"/>
          </a:p>
          <a:p>
            <a:endParaRPr lang="en-US" sz="1400"/>
          </a:p>
          <a:p>
            <a:r>
              <a:rPr lang="zh-CN" altLang="en-US" smtClean="0"/>
              <a:t>第四代壳 </a:t>
            </a:r>
            <a:r>
              <a:rPr lang="en-US" altLang="zh-CN" smtClean="0"/>
              <a:t>arm vmp</a:t>
            </a:r>
            <a:r>
              <a:rPr lang="zh-CN" altLang="en-US" smtClean="0"/>
              <a:t>（未来）</a:t>
            </a:r>
            <a:endParaRPr lang="en-US" altLang="zh-CN" smtClean="0"/>
          </a:p>
          <a:p>
            <a:r>
              <a:rPr lang="en-US" altLang="zh-CN" smtClean="0"/>
              <a:t>	</a:t>
            </a:r>
            <a:r>
              <a:rPr lang="en-US" altLang="zh-CN" sz="1400" smtClean="0"/>
              <a:t>1.vmp</a:t>
            </a:r>
          </a:p>
        </p:txBody>
      </p:sp>
    </p:spTree>
    <p:extLst>
      <p:ext uri="{BB962C8B-B14F-4D97-AF65-F5344CB8AC3E}">
        <p14:creationId xmlns:p14="http://schemas.microsoft.com/office/powerpoint/2010/main" val="14967504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5976664" cy="461665"/>
          </a:xfrm>
          <a:prstGeom prst="rect">
            <a:avLst/>
          </a:prstGeom>
          <a:noFill/>
        </p:spPr>
        <p:txBody>
          <a:bodyPr wrap="square" rtlCol="0">
            <a:spAutoFit/>
          </a:bodyPr>
          <a:lstStyle/>
          <a:p>
            <a:r>
              <a:rPr lang="zh-CN" altLang="en-US" sz="2400" dirty="0">
                <a:solidFill>
                  <a:schemeClr val="accent3"/>
                </a:solidFill>
              </a:rPr>
              <a:t>安卓</a:t>
            </a:r>
            <a:r>
              <a:rPr lang="en-US" altLang="zh-CN" sz="2400" dirty="0">
                <a:solidFill>
                  <a:schemeClr val="accent3"/>
                </a:solidFill>
              </a:rPr>
              <a:t>App</a:t>
            </a:r>
            <a:r>
              <a:rPr lang="zh-CN" altLang="en-US" sz="2400" dirty="0">
                <a:solidFill>
                  <a:schemeClr val="accent3"/>
                </a:solidFill>
              </a:rPr>
              <a:t>安全形势</a:t>
            </a:r>
            <a:endParaRPr lang="en-US" altLang="zh-CN" sz="2400" dirty="0">
              <a:solidFill>
                <a:schemeClr val="accent3"/>
              </a:solidFill>
            </a:endParaRPr>
          </a:p>
        </p:txBody>
      </p:sp>
      <p:pic>
        <p:nvPicPr>
          <p:cNvPr id="3" name="Picture 2"/>
          <p:cNvPicPr>
            <a:picLocks noChangeAspect="1"/>
          </p:cNvPicPr>
          <p:nvPr/>
        </p:nvPicPr>
        <p:blipFill>
          <a:blip r:embed="rId2"/>
          <a:stretch>
            <a:fillRect/>
          </a:stretch>
        </p:blipFill>
        <p:spPr>
          <a:xfrm>
            <a:off x="755576" y="1740929"/>
            <a:ext cx="3372728" cy="2265349"/>
          </a:xfrm>
          <a:prstGeom prst="rect">
            <a:avLst/>
          </a:prstGeom>
        </p:spPr>
      </p:pic>
      <p:pic>
        <p:nvPicPr>
          <p:cNvPr id="6" name="Picture 5"/>
          <p:cNvPicPr>
            <a:picLocks noChangeAspect="1"/>
          </p:cNvPicPr>
          <p:nvPr/>
        </p:nvPicPr>
        <p:blipFill>
          <a:blip r:embed="rId3"/>
          <a:stretch>
            <a:fillRect/>
          </a:stretch>
        </p:blipFill>
        <p:spPr>
          <a:xfrm>
            <a:off x="4427984" y="1196752"/>
            <a:ext cx="3569627" cy="2088232"/>
          </a:xfrm>
          <a:prstGeom prst="rect">
            <a:avLst/>
          </a:prstGeom>
        </p:spPr>
      </p:pic>
      <p:pic>
        <p:nvPicPr>
          <p:cNvPr id="8" name="Picture 7"/>
          <p:cNvPicPr>
            <a:picLocks noChangeAspect="1"/>
          </p:cNvPicPr>
          <p:nvPr/>
        </p:nvPicPr>
        <p:blipFill>
          <a:blip r:embed="rId4"/>
          <a:stretch>
            <a:fillRect/>
          </a:stretch>
        </p:blipFill>
        <p:spPr>
          <a:xfrm>
            <a:off x="750352" y="4261210"/>
            <a:ext cx="3377952" cy="1976102"/>
          </a:xfrm>
          <a:prstGeom prst="rect">
            <a:avLst/>
          </a:prstGeom>
        </p:spPr>
      </p:pic>
      <p:pic>
        <p:nvPicPr>
          <p:cNvPr id="9" name="Picture 8"/>
          <p:cNvPicPr>
            <a:picLocks noChangeAspect="1"/>
          </p:cNvPicPr>
          <p:nvPr/>
        </p:nvPicPr>
        <p:blipFill>
          <a:blip r:embed="rId5"/>
          <a:stretch>
            <a:fillRect/>
          </a:stretch>
        </p:blipFill>
        <p:spPr>
          <a:xfrm>
            <a:off x="4427984" y="3429000"/>
            <a:ext cx="3168352" cy="2803992"/>
          </a:xfrm>
          <a:prstGeom prst="rect">
            <a:avLst/>
          </a:prstGeom>
        </p:spPr>
      </p:pic>
      <p:sp>
        <p:nvSpPr>
          <p:cNvPr id="10" name="Rectangle 9"/>
          <p:cNvSpPr/>
          <p:nvPr/>
        </p:nvSpPr>
        <p:spPr>
          <a:xfrm>
            <a:off x="323528" y="1214656"/>
            <a:ext cx="2492990" cy="369332"/>
          </a:xfrm>
          <a:prstGeom prst="rect">
            <a:avLst/>
          </a:prstGeom>
        </p:spPr>
        <p:txBody>
          <a:bodyPr wrap="none">
            <a:spAutoFit/>
          </a:bodyPr>
          <a:lstStyle/>
          <a:p>
            <a:r>
              <a:rPr lang="zh-CN" altLang="en-US" b="1">
                <a:solidFill>
                  <a:srgbClr val="262626"/>
                </a:solidFill>
                <a:latin typeface="微软雅黑" charset="-122"/>
              </a:rPr>
              <a:t>阿里移动安全漏洞年报</a:t>
            </a:r>
          </a:p>
        </p:txBody>
      </p:sp>
    </p:spTree>
    <p:extLst>
      <p:ext uri="{BB962C8B-B14F-4D97-AF65-F5344CB8AC3E}">
        <p14:creationId xmlns:p14="http://schemas.microsoft.com/office/powerpoint/2010/main" val="17545005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2808312" cy="461665"/>
          </a:xfrm>
          <a:prstGeom prst="rect">
            <a:avLst/>
          </a:prstGeom>
          <a:noFill/>
        </p:spPr>
        <p:txBody>
          <a:bodyPr wrap="square" rtlCol="0">
            <a:spAutoFit/>
          </a:bodyPr>
          <a:lstStyle/>
          <a:p>
            <a:r>
              <a:rPr lang="zh-CN" altLang="en-US" sz="2400">
                <a:solidFill>
                  <a:schemeClr val="accent3"/>
                </a:solidFill>
              </a:rPr>
              <a:t>壳的识别</a:t>
            </a:r>
          </a:p>
        </p:txBody>
      </p:sp>
      <p:sp>
        <p:nvSpPr>
          <p:cNvPr id="5" name="Shape 138"/>
          <p:cNvSpPr/>
          <p:nvPr/>
        </p:nvSpPr>
        <p:spPr>
          <a:xfrm>
            <a:off x="539552" y="1772816"/>
            <a:ext cx="6870256" cy="3693315"/>
          </a:xfrm>
          <a:prstGeom prst="rect">
            <a:avLst/>
          </a:prstGeom>
          <a:ln w="12700">
            <a:miter lim="400000"/>
          </a:ln>
        </p:spPr>
        <p:txBody>
          <a:bodyPr lIns="45718" tIns="45718" rIns="45718" bIns="45718">
            <a:spAutoFit/>
          </a:bodyPr>
          <a:lstStyle/>
          <a:p>
            <a:pPr>
              <a:buClr>
                <a:schemeClr val="tx1">
                  <a:lumMod val="75000"/>
                  <a:lumOff val="25000"/>
                </a:schemeClr>
              </a:buClr>
            </a:pPr>
            <a:r>
              <a:rPr lang="zh-CN" altLang="en-US" b="1" dirty="0">
                <a:solidFill>
                  <a:schemeClr val="tx1">
                    <a:lumMod val="75000"/>
                    <a:lumOff val="25000"/>
                  </a:schemeClr>
                </a:solidFill>
              </a:rPr>
              <a:t>娜迦： </a:t>
            </a:r>
            <a:r>
              <a:rPr lang="en-US" altLang="zh-CN" b="1" dirty="0">
                <a:solidFill>
                  <a:schemeClr val="tx1">
                    <a:lumMod val="75000"/>
                    <a:lumOff val="25000"/>
                  </a:schemeClr>
                </a:solidFill>
              </a:rPr>
              <a:t>libchaosvmp.so , libddog.solibfdog.so</a:t>
            </a:r>
          </a:p>
          <a:p>
            <a:pPr>
              <a:buClr>
                <a:schemeClr val="tx1">
                  <a:lumMod val="75000"/>
                  <a:lumOff val="25000"/>
                </a:schemeClr>
              </a:buClr>
            </a:pPr>
            <a:endParaRPr lang="en-US" altLang="zh-CN" b="1" dirty="0">
              <a:solidFill>
                <a:schemeClr val="tx1">
                  <a:lumMod val="75000"/>
                  <a:lumOff val="25000"/>
                </a:schemeClr>
              </a:solidFill>
            </a:endParaRPr>
          </a:p>
          <a:p>
            <a:pPr>
              <a:buClr>
                <a:schemeClr val="tx1">
                  <a:lumMod val="75000"/>
                  <a:lumOff val="25000"/>
                </a:schemeClr>
              </a:buClr>
            </a:pPr>
            <a:r>
              <a:rPr lang="zh-CN" altLang="en-US" b="1" dirty="0">
                <a:solidFill>
                  <a:schemeClr val="tx1">
                    <a:lumMod val="75000"/>
                    <a:lumOff val="25000"/>
                  </a:schemeClr>
                </a:solidFill>
              </a:rPr>
              <a:t>爱加密：</a:t>
            </a:r>
            <a:r>
              <a:rPr lang="en-US" altLang="zh-CN" b="1" dirty="0">
                <a:solidFill>
                  <a:schemeClr val="tx1">
                    <a:lumMod val="75000"/>
                    <a:lumOff val="25000"/>
                  </a:schemeClr>
                </a:solidFill>
              </a:rPr>
              <a:t>libexec.so, libexecmain.so</a:t>
            </a:r>
          </a:p>
          <a:p>
            <a:pPr>
              <a:buClr>
                <a:schemeClr val="tx1">
                  <a:lumMod val="75000"/>
                  <a:lumOff val="25000"/>
                </a:schemeClr>
              </a:buClr>
            </a:pPr>
            <a:endParaRPr lang="en-US" altLang="zh-CN" b="1" dirty="0">
              <a:solidFill>
                <a:schemeClr val="tx1">
                  <a:lumMod val="75000"/>
                  <a:lumOff val="25000"/>
                </a:schemeClr>
              </a:solidFill>
            </a:endParaRPr>
          </a:p>
          <a:p>
            <a:pPr>
              <a:buClr>
                <a:schemeClr val="tx1">
                  <a:lumMod val="75000"/>
                  <a:lumOff val="25000"/>
                </a:schemeClr>
              </a:buClr>
            </a:pPr>
            <a:r>
              <a:rPr lang="zh-CN" altLang="en-US" b="1" dirty="0">
                <a:solidFill>
                  <a:schemeClr val="tx1">
                    <a:lumMod val="75000"/>
                    <a:lumOff val="25000"/>
                  </a:schemeClr>
                </a:solidFill>
              </a:rPr>
              <a:t>梆梆： </a:t>
            </a:r>
            <a:r>
              <a:rPr lang="en-US" altLang="zh-CN" b="1" dirty="0">
                <a:solidFill>
                  <a:schemeClr val="tx1">
                    <a:lumMod val="75000"/>
                    <a:lumOff val="25000"/>
                  </a:schemeClr>
                </a:solidFill>
              </a:rPr>
              <a:t>libsecexe.so, libsecmain.so , libDexHelper.so</a:t>
            </a:r>
          </a:p>
          <a:p>
            <a:pPr>
              <a:buClr>
                <a:schemeClr val="tx1">
                  <a:lumMod val="75000"/>
                  <a:lumOff val="25000"/>
                </a:schemeClr>
              </a:buClr>
            </a:pPr>
            <a:endParaRPr lang="en-US" altLang="zh-CN" b="1" dirty="0">
              <a:solidFill>
                <a:schemeClr val="tx1">
                  <a:lumMod val="75000"/>
                  <a:lumOff val="25000"/>
                </a:schemeClr>
              </a:solidFill>
            </a:endParaRPr>
          </a:p>
          <a:p>
            <a:pPr>
              <a:buClr>
                <a:schemeClr val="tx1">
                  <a:lumMod val="75000"/>
                  <a:lumOff val="25000"/>
                </a:schemeClr>
              </a:buClr>
            </a:pPr>
            <a:r>
              <a:rPr lang="en-US" altLang="zh-CN" b="1" dirty="0">
                <a:solidFill>
                  <a:schemeClr val="tx1">
                    <a:lumMod val="75000"/>
                    <a:lumOff val="25000"/>
                  </a:schemeClr>
                </a:solidFill>
              </a:rPr>
              <a:t>360：libprotectClass.so, libjiagu.so</a:t>
            </a:r>
          </a:p>
          <a:p>
            <a:pPr>
              <a:buClr>
                <a:schemeClr val="tx1">
                  <a:lumMod val="75000"/>
                  <a:lumOff val="25000"/>
                </a:schemeClr>
              </a:buClr>
            </a:pPr>
            <a:endParaRPr lang="en-US" altLang="zh-CN" b="1" dirty="0">
              <a:solidFill>
                <a:schemeClr val="tx1">
                  <a:lumMod val="75000"/>
                  <a:lumOff val="25000"/>
                </a:schemeClr>
              </a:solidFill>
            </a:endParaRPr>
          </a:p>
          <a:p>
            <a:pPr>
              <a:buClr>
                <a:schemeClr val="tx1">
                  <a:lumMod val="75000"/>
                  <a:lumOff val="25000"/>
                </a:schemeClr>
              </a:buClr>
            </a:pPr>
            <a:r>
              <a:rPr lang="zh-CN" altLang="en-US" b="1" dirty="0">
                <a:solidFill>
                  <a:schemeClr val="tx1">
                    <a:lumMod val="75000"/>
                    <a:lumOff val="25000"/>
                  </a:schemeClr>
                </a:solidFill>
              </a:rPr>
              <a:t>通付盾：</a:t>
            </a:r>
            <a:r>
              <a:rPr lang="en-US" altLang="zh-CN" b="1" dirty="0">
                <a:solidFill>
                  <a:schemeClr val="tx1">
                    <a:lumMod val="75000"/>
                    <a:lumOff val="25000"/>
                  </a:schemeClr>
                </a:solidFill>
              </a:rPr>
              <a:t>libegis.so</a:t>
            </a:r>
          </a:p>
          <a:p>
            <a:pPr>
              <a:buClr>
                <a:schemeClr val="tx1">
                  <a:lumMod val="75000"/>
                  <a:lumOff val="25000"/>
                </a:schemeClr>
              </a:buClr>
            </a:pPr>
            <a:endParaRPr lang="en-US" altLang="zh-CN" b="1" dirty="0">
              <a:solidFill>
                <a:schemeClr val="tx1">
                  <a:lumMod val="75000"/>
                  <a:lumOff val="25000"/>
                </a:schemeClr>
              </a:solidFill>
            </a:endParaRPr>
          </a:p>
          <a:p>
            <a:pPr>
              <a:buClr>
                <a:schemeClr val="tx1">
                  <a:lumMod val="75000"/>
                  <a:lumOff val="25000"/>
                </a:schemeClr>
              </a:buClr>
            </a:pPr>
            <a:r>
              <a:rPr lang="zh-CN" altLang="en-US" b="1" dirty="0">
                <a:solidFill>
                  <a:schemeClr val="tx1">
                    <a:lumMod val="75000"/>
                    <a:lumOff val="25000"/>
                  </a:schemeClr>
                </a:solidFill>
              </a:rPr>
              <a:t>网秦：</a:t>
            </a:r>
            <a:r>
              <a:rPr lang="en-US" altLang="zh-CN" b="1" dirty="0">
                <a:solidFill>
                  <a:schemeClr val="tx1">
                    <a:lumMod val="75000"/>
                    <a:lumOff val="25000"/>
                  </a:schemeClr>
                </a:solidFill>
              </a:rPr>
              <a:t>libnqshield.so</a:t>
            </a:r>
          </a:p>
          <a:p>
            <a:pPr>
              <a:buClr>
                <a:schemeClr val="tx1">
                  <a:lumMod val="75000"/>
                  <a:lumOff val="25000"/>
                </a:schemeClr>
              </a:buClr>
            </a:pPr>
            <a:endParaRPr lang="en-US" altLang="zh-CN" b="1" dirty="0">
              <a:solidFill>
                <a:schemeClr val="tx1">
                  <a:lumMod val="75000"/>
                  <a:lumOff val="25000"/>
                </a:schemeClr>
              </a:solidFill>
            </a:endParaRPr>
          </a:p>
          <a:p>
            <a:pPr>
              <a:buClr>
                <a:schemeClr val="tx1">
                  <a:lumMod val="75000"/>
                  <a:lumOff val="25000"/>
                </a:schemeClr>
              </a:buClr>
            </a:pPr>
            <a:r>
              <a:rPr lang="zh-CN" altLang="en-US" b="1" dirty="0">
                <a:solidFill>
                  <a:schemeClr val="tx1">
                    <a:lumMod val="75000"/>
                    <a:lumOff val="25000"/>
                  </a:schemeClr>
                </a:solidFill>
              </a:rPr>
              <a:t>百度：</a:t>
            </a:r>
            <a:r>
              <a:rPr lang="en-US" altLang="zh-CN" b="1" dirty="0">
                <a:solidFill>
                  <a:schemeClr val="tx1">
                    <a:lumMod val="75000"/>
                    <a:lumOff val="25000"/>
                  </a:schemeClr>
                </a:solidFill>
              </a:rPr>
              <a:t>libbaiduprotect.so</a:t>
            </a:r>
            <a:endParaRPr lang="zh-CN" altLang="en-US" b="1" dirty="0">
              <a:solidFill>
                <a:schemeClr val="tx1">
                  <a:lumMod val="75000"/>
                  <a:lumOff val="25000"/>
                </a:schemeClr>
              </a:solidFill>
            </a:endParaRPr>
          </a:p>
        </p:txBody>
      </p:sp>
      <p:sp>
        <p:nvSpPr>
          <p:cNvPr id="3" name="Rectangle 2"/>
          <p:cNvSpPr/>
          <p:nvPr/>
        </p:nvSpPr>
        <p:spPr>
          <a:xfrm>
            <a:off x="323528" y="1196752"/>
            <a:ext cx="2646878" cy="461665"/>
          </a:xfrm>
          <a:prstGeom prst="rect">
            <a:avLst/>
          </a:prstGeom>
        </p:spPr>
        <p:txBody>
          <a:bodyPr wrap="none">
            <a:spAutoFit/>
          </a:bodyPr>
          <a:lstStyle/>
          <a:p>
            <a:r>
              <a:rPr lang="zh-CN" altLang="en-US" sz="2400"/>
              <a:t>常用加固厂商特征</a:t>
            </a:r>
          </a:p>
        </p:txBody>
      </p:sp>
    </p:spTree>
    <p:extLst>
      <p:ext uri="{BB962C8B-B14F-4D97-AF65-F5344CB8AC3E}">
        <p14:creationId xmlns:p14="http://schemas.microsoft.com/office/powerpoint/2010/main" val="15488050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壳的识别</a:t>
            </a:r>
          </a:p>
        </p:txBody>
      </p:sp>
      <p:pic>
        <p:nvPicPr>
          <p:cNvPr id="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883469" cy="41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23528" y="1246162"/>
            <a:ext cx="2262158" cy="369332"/>
          </a:xfrm>
          <a:prstGeom prst="rect">
            <a:avLst/>
          </a:prstGeom>
        </p:spPr>
        <p:txBody>
          <a:bodyPr wrap="none">
            <a:spAutoFit/>
          </a:bodyPr>
          <a:lstStyle/>
          <a:p>
            <a:r>
              <a:rPr lang="zh-CN" altLang="en-US"/>
              <a:t>基于特征的识别代码</a:t>
            </a:r>
            <a:endParaRPr lang="en-US"/>
          </a:p>
        </p:txBody>
      </p:sp>
    </p:spTree>
    <p:extLst>
      <p:ext uri="{BB962C8B-B14F-4D97-AF65-F5344CB8AC3E}">
        <p14:creationId xmlns:p14="http://schemas.microsoft.com/office/powerpoint/2010/main" val="2303669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
          <p:cNvSpPr/>
          <p:nvPr/>
        </p:nvSpPr>
        <p:spPr>
          <a:xfrm>
            <a:off x="827584" y="692696"/>
            <a:ext cx="6744695" cy="830993"/>
          </a:xfrm>
          <a:prstGeom prst="rect">
            <a:avLst/>
          </a:prstGeom>
          <a:ln w="12700">
            <a:miter lim="400000"/>
          </a:ln>
        </p:spPr>
        <p:txBody>
          <a:bodyPr lIns="45718" tIns="45718" rIns="45718" bIns="45718">
            <a:spAutoFit/>
          </a:bodyPr>
          <a:lstStyle>
            <a:lvl1pPr>
              <a:defRPr sz="4800" cap="all">
                <a:solidFill>
                  <a:srgbClr val="FFFFFF"/>
                </a:solidFill>
                <a:latin typeface="FZLanTingHeiS-H-GB"/>
                <a:ea typeface="FZLanTingHeiS-H-GB"/>
                <a:cs typeface="FZLanTingHeiS-H-GB"/>
                <a:sym typeface="FZLanTingHeiS-H-GB"/>
              </a:defRPr>
            </a:lvl1pPr>
          </a:lstStyle>
          <a:p>
            <a:r>
              <a:rPr lang="zh-CN" altLang="en-US" dirty="0" smtClean="0">
                <a:latin typeface="微软雅黑" charset="0"/>
                <a:ea typeface="微软雅黑" charset="0"/>
              </a:rPr>
              <a:t>第一代壳</a:t>
            </a:r>
            <a:endParaRPr lang="zh-CN" dirty="0">
              <a:latin typeface="微软雅黑" charset="0"/>
              <a:ea typeface="微软雅黑" charset="0"/>
            </a:endParaRPr>
          </a:p>
        </p:txBody>
      </p:sp>
      <p:sp>
        <p:nvSpPr>
          <p:cNvPr id="8" name="Shape 134"/>
          <p:cNvSpPr/>
          <p:nvPr/>
        </p:nvSpPr>
        <p:spPr>
          <a:xfrm>
            <a:off x="755577" y="1916832"/>
            <a:ext cx="3456384" cy="3416316"/>
          </a:xfrm>
          <a:prstGeom prst="rect">
            <a:avLst/>
          </a:prstGeom>
          <a:ln w="12700">
            <a:miter lim="400000"/>
          </a:ln>
        </p:spPr>
        <p:txBody>
          <a:bodyPr wrap="square" lIns="45718" tIns="45718" rIns="45718" bIns="45718">
            <a:spAutoFit/>
          </a:bodyPr>
          <a:lstStyle/>
          <a:p>
            <a:r>
              <a:rPr lang="en-US" altLang="zh-CN" sz="2400" dirty="0" smtClean="0">
                <a:solidFill>
                  <a:schemeClr val="accent3"/>
                </a:solidFill>
              </a:rPr>
              <a:t>1.</a:t>
            </a:r>
            <a:r>
              <a:rPr lang="zh-CN" altLang="en-US" sz="2400">
                <a:solidFill>
                  <a:schemeClr val="accent3"/>
                </a:solidFill>
              </a:rPr>
              <a:t>内存</a:t>
            </a:r>
            <a:r>
              <a:rPr lang="en-US" altLang="zh-CN" sz="2400">
                <a:solidFill>
                  <a:schemeClr val="accent3"/>
                </a:solidFill>
              </a:rPr>
              <a:t>Dump</a:t>
            </a:r>
            <a:r>
              <a:rPr lang="zh-CN" altLang="en-US" sz="2400">
                <a:solidFill>
                  <a:schemeClr val="accent3"/>
                </a:solidFill>
              </a:rPr>
              <a:t>法 </a:t>
            </a:r>
            <a:endParaRPr lang="en-US" altLang="zh-CN" sz="2400" dirty="0" smtClean="0">
              <a:solidFill>
                <a:schemeClr val="accent3"/>
              </a:solidFill>
            </a:endParaRPr>
          </a:p>
          <a:p>
            <a:endParaRPr lang="en-US" altLang="zh-CN" sz="2400" dirty="0">
              <a:solidFill>
                <a:schemeClr val="accent3"/>
              </a:solidFill>
            </a:endParaRPr>
          </a:p>
          <a:p>
            <a:r>
              <a:rPr lang="en-US" altLang="zh-CN" sz="2400" dirty="0" smtClean="0">
                <a:solidFill>
                  <a:schemeClr val="accent3"/>
                </a:solidFill>
              </a:rPr>
              <a:t>2.</a:t>
            </a:r>
            <a:r>
              <a:rPr lang="zh-CN" altLang="en-US" sz="2400" dirty="0" smtClean="0">
                <a:solidFill>
                  <a:schemeClr val="accent3"/>
                </a:solidFill>
              </a:rPr>
              <a:t>文件监视法</a:t>
            </a:r>
            <a:endParaRPr lang="en-US" altLang="zh-CN" sz="2400" dirty="0" smtClean="0">
              <a:solidFill>
                <a:schemeClr val="accent3"/>
              </a:solidFill>
            </a:endParaRPr>
          </a:p>
          <a:p>
            <a:endParaRPr lang="en-US" altLang="zh-CN" sz="2400" dirty="0">
              <a:solidFill>
                <a:schemeClr val="accent3"/>
              </a:solidFill>
            </a:endParaRPr>
          </a:p>
          <a:p>
            <a:r>
              <a:rPr lang="en-US" altLang="zh-CN" sz="2400" dirty="0" smtClean="0">
                <a:solidFill>
                  <a:schemeClr val="accent3"/>
                </a:solidFill>
              </a:rPr>
              <a:t>3.Hook</a:t>
            </a:r>
            <a:r>
              <a:rPr lang="zh-CN" altLang="en-US" sz="2400" dirty="0" smtClean="0">
                <a:solidFill>
                  <a:schemeClr val="accent3"/>
                </a:solidFill>
              </a:rPr>
              <a:t>法</a:t>
            </a:r>
            <a:endParaRPr lang="en-US" altLang="zh-CN" sz="2400" dirty="0" smtClean="0">
              <a:solidFill>
                <a:schemeClr val="accent3"/>
              </a:solidFill>
            </a:endParaRPr>
          </a:p>
          <a:p>
            <a:endParaRPr lang="en-US" altLang="zh-CN" sz="2400" dirty="0">
              <a:solidFill>
                <a:schemeClr val="accent3"/>
              </a:solidFill>
            </a:endParaRPr>
          </a:p>
          <a:p>
            <a:r>
              <a:rPr lang="en-US" altLang="zh-CN" sz="2400" dirty="0" smtClean="0">
                <a:solidFill>
                  <a:schemeClr val="accent3"/>
                </a:solidFill>
              </a:rPr>
              <a:t>4</a:t>
            </a:r>
            <a:r>
              <a:rPr lang="en-US" altLang="zh-CN" sz="2400" dirty="0">
                <a:solidFill>
                  <a:schemeClr val="accent3"/>
                </a:solidFill>
              </a:rPr>
              <a:t>.</a:t>
            </a:r>
            <a:r>
              <a:rPr lang="zh-CN" altLang="en-US" sz="2400" dirty="0">
                <a:solidFill>
                  <a:schemeClr val="accent3"/>
                </a:solidFill>
              </a:rPr>
              <a:t>定制</a:t>
            </a:r>
            <a:r>
              <a:rPr lang="zh-CN" altLang="en-US" sz="2400" dirty="0" smtClean="0">
                <a:solidFill>
                  <a:schemeClr val="accent3"/>
                </a:solidFill>
              </a:rPr>
              <a:t>系统</a:t>
            </a:r>
            <a:endParaRPr lang="en-US" altLang="zh-CN" sz="2400" dirty="0" smtClean="0">
              <a:solidFill>
                <a:schemeClr val="accent3"/>
              </a:solidFill>
            </a:endParaRPr>
          </a:p>
          <a:p>
            <a:endParaRPr lang="en-US" altLang="zh-CN" sz="2400" dirty="0">
              <a:solidFill>
                <a:schemeClr val="accent3"/>
              </a:solidFill>
            </a:endParaRPr>
          </a:p>
          <a:p>
            <a:r>
              <a:rPr lang="en-US" altLang="zh-CN" sz="2400" dirty="0">
                <a:solidFill>
                  <a:schemeClr val="accent3"/>
                </a:solidFill>
              </a:rPr>
              <a:t>5</a:t>
            </a:r>
            <a:r>
              <a:rPr lang="en-US" altLang="zh-CN" sz="2400" dirty="0" smtClean="0">
                <a:solidFill>
                  <a:schemeClr val="accent3"/>
                </a:solidFill>
              </a:rPr>
              <a:t>.</a:t>
            </a:r>
            <a:r>
              <a:rPr lang="zh-CN" altLang="en-US" sz="2400" dirty="0" smtClean="0">
                <a:solidFill>
                  <a:schemeClr val="accent3"/>
                </a:solidFill>
              </a:rPr>
              <a:t>动态调试法</a:t>
            </a:r>
            <a:endParaRPr lang="en-US" altLang="zh-CN" sz="2400" dirty="0" smtClean="0">
              <a:solidFill>
                <a:schemeClr val="accent3"/>
              </a:solidFill>
            </a:endParaRPr>
          </a:p>
        </p:txBody>
      </p:sp>
    </p:spTree>
    <p:extLst>
      <p:ext uri="{BB962C8B-B14F-4D97-AF65-F5344CB8AC3E}">
        <p14:creationId xmlns:p14="http://schemas.microsoft.com/office/powerpoint/2010/main" val="5356020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内存</a:t>
            </a:r>
            <a:r>
              <a:rPr lang="en-US" altLang="zh-CN" sz="2400">
                <a:solidFill>
                  <a:schemeClr val="accent3"/>
                </a:solidFill>
              </a:rPr>
              <a:t>Dump</a:t>
            </a:r>
            <a:r>
              <a:rPr lang="zh-CN" altLang="en-US" sz="2400">
                <a:solidFill>
                  <a:schemeClr val="accent3"/>
                </a:solidFill>
              </a:rPr>
              <a:t>法</a:t>
            </a:r>
          </a:p>
        </p:txBody>
      </p:sp>
      <p:sp>
        <p:nvSpPr>
          <p:cNvPr id="8" name="Rectangle 7"/>
          <p:cNvSpPr/>
          <p:nvPr/>
        </p:nvSpPr>
        <p:spPr>
          <a:xfrm>
            <a:off x="351417" y="1239142"/>
            <a:ext cx="5472608" cy="461665"/>
          </a:xfrm>
          <a:prstGeom prst="rect">
            <a:avLst/>
          </a:prstGeom>
        </p:spPr>
        <p:txBody>
          <a:bodyPr wrap="square">
            <a:spAutoFit/>
          </a:bodyPr>
          <a:lstStyle/>
          <a:p>
            <a:r>
              <a:rPr lang="zh-CN" altLang="en-US" sz="2400"/>
              <a:t>内存中寻找</a:t>
            </a:r>
            <a:r>
              <a:rPr lang="en-US" altLang="zh-CN" sz="2400"/>
              <a:t>dex.035</a:t>
            </a:r>
            <a:r>
              <a:rPr lang="zh-CN" altLang="en-US" sz="2400"/>
              <a:t>或者</a:t>
            </a:r>
            <a:r>
              <a:rPr lang="en-US" altLang="zh-CN" sz="2400"/>
              <a:t>dex.036</a:t>
            </a:r>
          </a:p>
        </p:txBody>
      </p:sp>
      <p:sp>
        <p:nvSpPr>
          <p:cNvPr id="2" name="TextBox 1"/>
          <p:cNvSpPr txBox="1"/>
          <p:nvPr/>
        </p:nvSpPr>
        <p:spPr>
          <a:xfrm>
            <a:off x="351417" y="1700808"/>
            <a:ext cx="3967753" cy="369332"/>
          </a:xfrm>
          <a:prstGeom prst="rect">
            <a:avLst/>
          </a:prstGeom>
          <a:noFill/>
        </p:spPr>
        <p:txBody>
          <a:bodyPr wrap="none" rtlCol="0">
            <a:spAutoFit/>
          </a:bodyPr>
          <a:lstStyle/>
          <a:p>
            <a:r>
              <a:rPr lang="en-US" altLang="zh-CN"/>
              <a:t>/proc/xxx/maps</a:t>
            </a:r>
            <a:r>
              <a:rPr lang="zh-CN" altLang="en-US"/>
              <a:t>中查找后，手动</a:t>
            </a:r>
            <a:r>
              <a:rPr lang="en-US" altLang="zh-CN"/>
              <a:t>Dump</a:t>
            </a:r>
          </a:p>
        </p:txBody>
      </p:sp>
      <p:pic>
        <p:nvPicPr>
          <p:cNvPr id="3" name="Picture 2"/>
          <p:cNvPicPr>
            <a:picLocks noChangeAspect="1"/>
          </p:cNvPicPr>
          <p:nvPr/>
        </p:nvPicPr>
        <p:blipFill>
          <a:blip r:embed="rId2"/>
          <a:stretch>
            <a:fillRect/>
          </a:stretch>
        </p:blipFill>
        <p:spPr>
          <a:xfrm>
            <a:off x="467544" y="2190400"/>
            <a:ext cx="6120680" cy="3841039"/>
          </a:xfrm>
          <a:prstGeom prst="rect">
            <a:avLst/>
          </a:prstGeom>
        </p:spPr>
      </p:pic>
    </p:spTree>
    <p:extLst>
      <p:ext uri="{BB962C8B-B14F-4D97-AF65-F5344CB8AC3E}">
        <p14:creationId xmlns:p14="http://schemas.microsoft.com/office/powerpoint/2010/main" val="1045765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内存</a:t>
            </a:r>
            <a:r>
              <a:rPr lang="en-US" altLang="zh-CN" sz="2400">
                <a:solidFill>
                  <a:schemeClr val="accent3"/>
                </a:solidFill>
              </a:rPr>
              <a:t>Dump</a:t>
            </a:r>
            <a:r>
              <a:rPr lang="zh-CN" altLang="en-US" sz="2400">
                <a:solidFill>
                  <a:schemeClr val="accent3"/>
                </a:solidFill>
              </a:rPr>
              <a:t>法</a:t>
            </a:r>
          </a:p>
        </p:txBody>
      </p:sp>
      <p:pic>
        <p:nvPicPr>
          <p:cNvPr id="7" name="Picture 6"/>
          <p:cNvPicPr>
            <a:picLocks noChangeAspect="1"/>
          </p:cNvPicPr>
          <p:nvPr/>
        </p:nvPicPr>
        <p:blipFill>
          <a:blip r:embed="rId2"/>
          <a:stretch>
            <a:fillRect/>
          </a:stretch>
        </p:blipFill>
        <p:spPr>
          <a:xfrm>
            <a:off x="539552" y="2060848"/>
            <a:ext cx="5088071" cy="4144099"/>
          </a:xfrm>
          <a:prstGeom prst="rect">
            <a:avLst/>
          </a:prstGeom>
        </p:spPr>
      </p:pic>
      <p:sp>
        <p:nvSpPr>
          <p:cNvPr id="8" name="Rectangle 7"/>
          <p:cNvSpPr/>
          <p:nvPr/>
        </p:nvSpPr>
        <p:spPr>
          <a:xfrm>
            <a:off x="351416" y="1239142"/>
            <a:ext cx="6884879" cy="738664"/>
          </a:xfrm>
          <a:prstGeom prst="rect">
            <a:avLst/>
          </a:prstGeom>
        </p:spPr>
        <p:txBody>
          <a:bodyPr wrap="square">
            <a:spAutoFit/>
          </a:bodyPr>
          <a:lstStyle/>
          <a:p>
            <a:r>
              <a:rPr lang="zh-CN" altLang="en-US" sz="2400"/>
              <a:t>内存中寻找</a:t>
            </a:r>
            <a:r>
              <a:rPr lang="en-US" altLang="zh-CN" sz="2400"/>
              <a:t>dex.035</a:t>
            </a:r>
            <a:r>
              <a:rPr lang="zh-CN" altLang="en-US" sz="2400"/>
              <a:t>或者</a:t>
            </a:r>
            <a:r>
              <a:rPr lang="en-US" altLang="zh-CN" sz="2400"/>
              <a:t>dex.036</a:t>
            </a:r>
          </a:p>
          <a:p>
            <a:pPr lvl="0"/>
            <a:r>
              <a:rPr lang="en-US" altLang="zh-CN"/>
              <a:t>android-unpacker </a:t>
            </a:r>
            <a:r>
              <a:rPr lang="en-US" altLang="zh-CN">
                <a:hlinkClick r:id="rId3"/>
              </a:rPr>
              <a:t>https://github.com/strazzere/android-unpacker</a:t>
            </a:r>
            <a:endParaRPr lang="en-US" altLang="zh-CN"/>
          </a:p>
        </p:txBody>
      </p:sp>
    </p:spTree>
    <p:extLst>
      <p:ext uri="{BB962C8B-B14F-4D97-AF65-F5344CB8AC3E}">
        <p14:creationId xmlns:p14="http://schemas.microsoft.com/office/powerpoint/2010/main" val="15130913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内存</a:t>
            </a:r>
            <a:r>
              <a:rPr lang="en-US" altLang="zh-CN" sz="2400">
                <a:solidFill>
                  <a:schemeClr val="accent3"/>
                </a:solidFill>
              </a:rPr>
              <a:t>Dump</a:t>
            </a:r>
            <a:r>
              <a:rPr lang="zh-CN" altLang="en-US" sz="2400">
                <a:solidFill>
                  <a:schemeClr val="accent3"/>
                </a:solidFill>
              </a:rPr>
              <a:t>法</a:t>
            </a:r>
          </a:p>
        </p:txBody>
      </p:sp>
      <p:sp>
        <p:nvSpPr>
          <p:cNvPr id="8" name="Rectangle 7"/>
          <p:cNvSpPr/>
          <p:nvPr/>
        </p:nvSpPr>
        <p:spPr>
          <a:xfrm>
            <a:off x="351416" y="1239142"/>
            <a:ext cx="8037008" cy="738664"/>
          </a:xfrm>
          <a:prstGeom prst="rect">
            <a:avLst/>
          </a:prstGeom>
        </p:spPr>
        <p:txBody>
          <a:bodyPr wrap="square">
            <a:spAutoFit/>
          </a:bodyPr>
          <a:lstStyle/>
          <a:p>
            <a:r>
              <a:rPr lang="zh-CN" altLang="en-US" sz="2400"/>
              <a:t>内存中寻找</a:t>
            </a:r>
            <a:r>
              <a:rPr lang="en-US" altLang="zh-CN" sz="2400"/>
              <a:t>dex.035</a:t>
            </a:r>
            <a:r>
              <a:rPr lang="zh-CN" altLang="en-US" sz="2400"/>
              <a:t>或者</a:t>
            </a:r>
            <a:r>
              <a:rPr lang="en-US" altLang="zh-CN" sz="2400"/>
              <a:t>dex.036</a:t>
            </a:r>
          </a:p>
          <a:p>
            <a:r>
              <a:rPr lang="en-US" altLang="zh-CN"/>
              <a:t>drizzleDumper</a:t>
            </a:r>
            <a:r>
              <a:rPr lang="zh-CN" altLang="en-US"/>
              <a:t> </a:t>
            </a:r>
            <a:r>
              <a:rPr lang="en-US" altLang="zh-CN">
                <a:hlinkClick r:id="rId2"/>
              </a:rPr>
              <a:t>https://github.com/DrizzleRisk/drizzleDumper</a:t>
            </a:r>
            <a:endParaRPr lang="en-US" altLang="zh-CN"/>
          </a:p>
        </p:txBody>
      </p:sp>
      <p:sp>
        <p:nvSpPr>
          <p:cNvPr id="3" name="TextBox 2"/>
          <p:cNvSpPr txBox="1"/>
          <p:nvPr/>
        </p:nvSpPr>
        <p:spPr>
          <a:xfrm>
            <a:off x="357779" y="2060848"/>
            <a:ext cx="8161209" cy="369332"/>
          </a:xfrm>
          <a:prstGeom prst="rect">
            <a:avLst/>
          </a:prstGeom>
          <a:noFill/>
        </p:spPr>
        <p:txBody>
          <a:bodyPr wrap="none" rtlCol="0">
            <a:spAutoFit/>
          </a:bodyPr>
          <a:lstStyle/>
          <a:p>
            <a:r>
              <a:rPr lang="zh-CN" altLang="en-US"/>
              <a:t>升级版的</a:t>
            </a:r>
            <a:r>
              <a:rPr lang="en-US" altLang="zh-CN"/>
              <a:t>android-unpacker</a:t>
            </a:r>
            <a:r>
              <a:rPr lang="zh-CN" altLang="en-US"/>
              <a:t>，</a:t>
            </a:r>
            <a:r>
              <a:rPr lang="en-US" altLang="zh-CN"/>
              <a:t>read</a:t>
            </a:r>
            <a:r>
              <a:rPr lang="zh-CN" altLang="en-US"/>
              <a:t>和</a:t>
            </a:r>
            <a:r>
              <a:rPr lang="en-US" altLang="zh-CN"/>
              <a:t>lseek64</a:t>
            </a:r>
            <a:r>
              <a:rPr lang="zh-CN" altLang="en-US"/>
              <a:t>代替</a:t>
            </a:r>
            <a:r>
              <a:rPr lang="en-US" altLang="zh-CN"/>
              <a:t>pread</a:t>
            </a:r>
            <a:r>
              <a:rPr lang="zh-CN" altLang="en-US"/>
              <a:t>，匹配</a:t>
            </a:r>
            <a:r>
              <a:rPr lang="en-US" altLang="zh-CN"/>
              <a:t>dex</a:t>
            </a:r>
            <a:r>
              <a:rPr lang="zh-CN" altLang="en-US"/>
              <a:t>代替匹配</a:t>
            </a:r>
            <a:r>
              <a:rPr lang="en-US" altLang="zh-CN"/>
              <a:t>odex</a:t>
            </a:r>
            <a:endParaRPr lang="en-US"/>
          </a:p>
        </p:txBody>
      </p:sp>
      <p:pic>
        <p:nvPicPr>
          <p:cNvPr id="5" name="Picture 4"/>
          <p:cNvPicPr>
            <a:picLocks noChangeAspect="1"/>
          </p:cNvPicPr>
          <p:nvPr/>
        </p:nvPicPr>
        <p:blipFill>
          <a:blip r:embed="rId3"/>
          <a:stretch>
            <a:fillRect/>
          </a:stretch>
        </p:blipFill>
        <p:spPr>
          <a:xfrm>
            <a:off x="467544" y="2510476"/>
            <a:ext cx="5328592" cy="3385934"/>
          </a:xfrm>
          <a:prstGeom prst="rect">
            <a:avLst/>
          </a:prstGeom>
        </p:spPr>
      </p:pic>
    </p:spTree>
    <p:extLst>
      <p:ext uri="{BB962C8B-B14F-4D97-AF65-F5344CB8AC3E}">
        <p14:creationId xmlns:p14="http://schemas.microsoft.com/office/powerpoint/2010/main" val="11525043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内存</a:t>
            </a:r>
            <a:r>
              <a:rPr lang="en-US" altLang="zh-CN" sz="2400">
                <a:solidFill>
                  <a:schemeClr val="accent3"/>
                </a:solidFill>
              </a:rPr>
              <a:t>Dump</a:t>
            </a:r>
            <a:r>
              <a:rPr lang="zh-CN" altLang="en-US" sz="2400">
                <a:solidFill>
                  <a:schemeClr val="accent3"/>
                </a:solidFill>
              </a:rPr>
              <a:t>法</a:t>
            </a:r>
          </a:p>
        </p:txBody>
      </p:sp>
      <p:sp>
        <p:nvSpPr>
          <p:cNvPr id="8" name="Rectangle 7"/>
          <p:cNvSpPr/>
          <p:nvPr/>
        </p:nvSpPr>
        <p:spPr>
          <a:xfrm>
            <a:off x="351417" y="1239142"/>
            <a:ext cx="5472608" cy="738664"/>
          </a:xfrm>
          <a:prstGeom prst="rect">
            <a:avLst/>
          </a:prstGeom>
        </p:spPr>
        <p:txBody>
          <a:bodyPr wrap="square">
            <a:spAutoFit/>
          </a:bodyPr>
          <a:lstStyle/>
          <a:p>
            <a:r>
              <a:rPr lang="en-US" altLang="zh-CN" sz="2400"/>
              <a:t>IDA Pro + dumpDEX</a:t>
            </a:r>
          </a:p>
          <a:p>
            <a:r>
              <a:rPr lang="en-US" altLang="zh-CN"/>
              <a:t>dumpDex </a:t>
            </a:r>
            <a:r>
              <a:rPr lang="en-US" altLang="zh-CN">
                <a:hlinkClick r:id="rId2"/>
              </a:rPr>
              <a:t>https://github.com/CvvT/dumpDex</a:t>
            </a:r>
            <a:endParaRPr lang="en-US" altLang="zh-CN"/>
          </a:p>
        </p:txBody>
      </p:sp>
      <p:pic>
        <p:nvPicPr>
          <p:cNvPr id="3" name="Picture 2"/>
          <p:cNvPicPr>
            <a:picLocks noChangeAspect="1"/>
          </p:cNvPicPr>
          <p:nvPr/>
        </p:nvPicPr>
        <p:blipFill>
          <a:blip r:embed="rId3"/>
          <a:stretch>
            <a:fillRect/>
          </a:stretch>
        </p:blipFill>
        <p:spPr>
          <a:xfrm>
            <a:off x="351417" y="2316200"/>
            <a:ext cx="8388424" cy="2651058"/>
          </a:xfrm>
          <a:prstGeom prst="rect">
            <a:avLst/>
          </a:prstGeom>
        </p:spPr>
      </p:pic>
    </p:spTree>
    <p:extLst>
      <p:ext uri="{BB962C8B-B14F-4D97-AF65-F5344CB8AC3E}">
        <p14:creationId xmlns:p14="http://schemas.microsoft.com/office/powerpoint/2010/main" val="167871719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文件监视法</a:t>
            </a:r>
          </a:p>
        </p:txBody>
      </p:sp>
      <p:sp>
        <p:nvSpPr>
          <p:cNvPr id="8" name="Rectangle 7"/>
          <p:cNvSpPr/>
          <p:nvPr/>
        </p:nvSpPr>
        <p:spPr>
          <a:xfrm>
            <a:off x="351417" y="1239142"/>
            <a:ext cx="5472608" cy="461665"/>
          </a:xfrm>
          <a:prstGeom prst="rect">
            <a:avLst/>
          </a:prstGeom>
        </p:spPr>
        <p:txBody>
          <a:bodyPr wrap="square">
            <a:spAutoFit/>
          </a:bodyPr>
          <a:lstStyle/>
          <a:p>
            <a:r>
              <a:rPr lang="en-US" altLang="zh-CN" sz="2400"/>
              <a:t>Dex</a:t>
            </a:r>
            <a:r>
              <a:rPr lang="zh-CN" altLang="en-US" sz="2400"/>
              <a:t>优化生成</a:t>
            </a:r>
            <a:r>
              <a:rPr lang="en-US" altLang="zh-CN" sz="2400"/>
              <a:t>odex</a:t>
            </a:r>
          </a:p>
        </p:txBody>
      </p:sp>
      <p:sp>
        <p:nvSpPr>
          <p:cNvPr id="2" name="TextBox 1"/>
          <p:cNvSpPr txBox="1"/>
          <p:nvPr/>
        </p:nvSpPr>
        <p:spPr>
          <a:xfrm>
            <a:off x="351417" y="1772816"/>
            <a:ext cx="7738016" cy="369332"/>
          </a:xfrm>
          <a:prstGeom prst="rect">
            <a:avLst/>
          </a:prstGeom>
          <a:noFill/>
        </p:spPr>
        <p:txBody>
          <a:bodyPr wrap="none" rtlCol="0">
            <a:spAutoFit/>
          </a:bodyPr>
          <a:lstStyle/>
          <a:p>
            <a:r>
              <a:rPr lang="en-US" altLang="zh-CN"/>
              <a:t>inotifywait-for-Android </a:t>
            </a:r>
            <a:r>
              <a:rPr lang="en-US" altLang="zh-CN">
                <a:hlinkClick r:id="rId2"/>
              </a:rPr>
              <a:t>https://github.com/mkttanabe/inotifywait-for-Android</a:t>
            </a:r>
            <a:endParaRPr lang="en-US" altLang="zh-CN"/>
          </a:p>
        </p:txBody>
      </p:sp>
      <p:sp>
        <p:nvSpPr>
          <p:cNvPr id="11" name="Rectangle 10"/>
          <p:cNvSpPr/>
          <p:nvPr/>
        </p:nvSpPr>
        <p:spPr>
          <a:xfrm>
            <a:off x="611560" y="2348880"/>
            <a:ext cx="1569660" cy="369332"/>
          </a:xfrm>
          <a:prstGeom prst="rect">
            <a:avLst/>
          </a:prstGeom>
        </p:spPr>
        <p:txBody>
          <a:bodyPr wrap="none">
            <a:spAutoFit/>
          </a:bodyPr>
          <a:lstStyle/>
          <a:p>
            <a:r>
              <a:rPr lang="zh-CN" altLang="en-US"/>
              <a:t>监视文件变化</a:t>
            </a:r>
            <a:endParaRPr lang="en-US"/>
          </a:p>
        </p:txBody>
      </p:sp>
      <p:pic>
        <p:nvPicPr>
          <p:cNvPr id="12" name="Picture 11"/>
          <p:cNvPicPr>
            <a:picLocks noChangeAspect="1"/>
          </p:cNvPicPr>
          <p:nvPr/>
        </p:nvPicPr>
        <p:blipFill>
          <a:blip r:embed="rId3"/>
          <a:stretch>
            <a:fillRect/>
          </a:stretch>
        </p:blipFill>
        <p:spPr>
          <a:xfrm>
            <a:off x="622723" y="2852936"/>
            <a:ext cx="5940152" cy="2897635"/>
          </a:xfrm>
          <a:prstGeom prst="rect">
            <a:avLst/>
          </a:prstGeom>
        </p:spPr>
      </p:pic>
    </p:spTree>
    <p:extLst>
      <p:ext uri="{BB962C8B-B14F-4D97-AF65-F5344CB8AC3E}">
        <p14:creationId xmlns:p14="http://schemas.microsoft.com/office/powerpoint/2010/main" val="10255483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zh-CN" altLang="en-US" sz="2400">
                <a:solidFill>
                  <a:schemeClr val="accent3"/>
                </a:solidFill>
              </a:rPr>
              <a:t>文件监视法</a:t>
            </a:r>
          </a:p>
        </p:txBody>
      </p:sp>
      <p:sp>
        <p:nvSpPr>
          <p:cNvPr id="8" name="Rectangle 7"/>
          <p:cNvSpPr/>
          <p:nvPr/>
        </p:nvSpPr>
        <p:spPr>
          <a:xfrm>
            <a:off x="351417" y="1239142"/>
            <a:ext cx="5472608" cy="461665"/>
          </a:xfrm>
          <a:prstGeom prst="rect">
            <a:avLst/>
          </a:prstGeom>
        </p:spPr>
        <p:txBody>
          <a:bodyPr wrap="square">
            <a:spAutoFit/>
          </a:bodyPr>
          <a:lstStyle/>
          <a:p>
            <a:r>
              <a:rPr lang="en-US" altLang="zh-CN" sz="2400"/>
              <a:t>Dex</a:t>
            </a:r>
            <a:r>
              <a:rPr lang="zh-CN" altLang="en-US" sz="2400"/>
              <a:t>优化生成</a:t>
            </a:r>
            <a:r>
              <a:rPr lang="en-US" altLang="zh-CN" sz="2400"/>
              <a:t>odex</a:t>
            </a:r>
          </a:p>
        </p:txBody>
      </p:sp>
      <p:sp>
        <p:nvSpPr>
          <p:cNvPr id="2" name="TextBox 1"/>
          <p:cNvSpPr txBox="1"/>
          <p:nvPr/>
        </p:nvSpPr>
        <p:spPr>
          <a:xfrm>
            <a:off x="351417" y="1772816"/>
            <a:ext cx="7738016" cy="369332"/>
          </a:xfrm>
          <a:prstGeom prst="rect">
            <a:avLst/>
          </a:prstGeom>
          <a:noFill/>
        </p:spPr>
        <p:txBody>
          <a:bodyPr wrap="none" rtlCol="0">
            <a:spAutoFit/>
          </a:bodyPr>
          <a:lstStyle/>
          <a:p>
            <a:r>
              <a:rPr lang="en-US" altLang="zh-CN"/>
              <a:t>inotifywait-for-Android </a:t>
            </a:r>
            <a:r>
              <a:rPr lang="en-US" altLang="zh-CN">
                <a:hlinkClick r:id="rId2"/>
              </a:rPr>
              <a:t>https://github.com/mkttanabe/inotifywait-for-Android</a:t>
            </a:r>
            <a:endParaRPr lang="en-US" altLang="zh-CN"/>
          </a:p>
        </p:txBody>
      </p:sp>
      <p:pic>
        <p:nvPicPr>
          <p:cNvPr id="9" name="Picture 8"/>
          <p:cNvPicPr>
            <a:picLocks noChangeAspect="1"/>
          </p:cNvPicPr>
          <p:nvPr/>
        </p:nvPicPr>
        <p:blipFill>
          <a:blip r:embed="rId3"/>
          <a:stretch>
            <a:fillRect/>
          </a:stretch>
        </p:blipFill>
        <p:spPr>
          <a:xfrm>
            <a:off x="4572000" y="2214157"/>
            <a:ext cx="4372947" cy="2959703"/>
          </a:xfrm>
          <a:prstGeom prst="rect">
            <a:avLst/>
          </a:prstGeom>
        </p:spPr>
      </p:pic>
      <p:pic>
        <p:nvPicPr>
          <p:cNvPr id="10" name="Picture 9"/>
          <p:cNvPicPr>
            <a:picLocks noChangeAspect="1"/>
          </p:cNvPicPr>
          <p:nvPr/>
        </p:nvPicPr>
        <p:blipFill>
          <a:blip r:embed="rId4"/>
          <a:stretch>
            <a:fillRect/>
          </a:stretch>
        </p:blipFill>
        <p:spPr>
          <a:xfrm>
            <a:off x="323528" y="3047525"/>
            <a:ext cx="4064496" cy="2109667"/>
          </a:xfrm>
          <a:prstGeom prst="rect">
            <a:avLst/>
          </a:prstGeom>
        </p:spPr>
      </p:pic>
      <p:sp>
        <p:nvSpPr>
          <p:cNvPr id="11" name="Rectangle 10"/>
          <p:cNvSpPr/>
          <p:nvPr/>
        </p:nvSpPr>
        <p:spPr>
          <a:xfrm>
            <a:off x="611560" y="2492896"/>
            <a:ext cx="1890261" cy="369332"/>
          </a:xfrm>
          <a:prstGeom prst="rect">
            <a:avLst/>
          </a:prstGeom>
        </p:spPr>
        <p:txBody>
          <a:bodyPr wrap="none">
            <a:spAutoFit/>
          </a:bodyPr>
          <a:lstStyle/>
          <a:p>
            <a:r>
              <a:rPr lang="zh-CN" altLang="en-US"/>
              <a:t>监视</a:t>
            </a:r>
            <a:r>
              <a:rPr lang="en-US" altLang="zh-CN"/>
              <a:t>DexOpt</a:t>
            </a:r>
            <a:r>
              <a:rPr lang="zh-CN" altLang="en-US"/>
              <a:t>输出</a:t>
            </a:r>
            <a:endParaRPr lang="en-US"/>
          </a:p>
        </p:txBody>
      </p:sp>
    </p:spTree>
    <p:extLst>
      <p:ext uri="{BB962C8B-B14F-4D97-AF65-F5344CB8AC3E}">
        <p14:creationId xmlns:p14="http://schemas.microsoft.com/office/powerpoint/2010/main" val="204591963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3528" y="375047"/>
            <a:ext cx="3168352" cy="461665"/>
          </a:xfrm>
          <a:prstGeom prst="rect">
            <a:avLst/>
          </a:prstGeom>
          <a:noFill/>
        </p:spPr>
        <p:txBody>
          <a:bodyPr wrap="square" rtlCol="0">
            <a:spAutoFit/>
          </a:bodyPr>
          <a:lstStyle/>
          <a:p>
            <a:r>
              <a:rPr lang="en-US" altLang="zh-CN" sz="2400">
                <a:solidFill>
                  <a:schemeClr val="accent3"/>
                </a:solidFill>
              </a:rPr>
              <a:t>Hook</a:t>
            </a:r>
            <a:r>
              <a:rPr lang="zh-CN" altLang="en-US" sz="2400">
                <a:solidFill>
                  <a:schemeClr val="accent3"/>
                </a:solidFill>
              </a:rPr>
              <a:t>法</a:t>
            </a:r>
          </a:p>
        </p:txBody>
      </p:sp>
      <p:sp>
        <p:nvSpPr>
          <p:cNvPr id="8" name="Rectangle 7"/>
          <p:cNvSpPr/>
          <p:nvPr/>
        </p:nvSpPr>
        <p:spPr>
          <a:xfrm>
            <a:off x="351417" y="1239142"/>
            <a:ext cx="5472608" cy="461665"/>
          </a:xfrm>
          <a:prstGeom prst="rect">
            <a:avLst/>
          </a:prstGeom>
        </p:spPr>
        <p:txBody>
          <a:bodyPr wrap="square">
            <a:spAutoFit/>
          </a:bodyPr>
          <a:lstStyle/>
          <a:p>
            <a:r>
              <a:rPr lang="en-US" altLang="zh-CN" sz="2400"/>
              <a:t>Hook dvmDexFileOpenPartial</a:t>
            </a:r>
          </a:p>
        </p:txBody>
      </p:sp>
      <p:sp>
        <p:nvSpPr>
          <p:cNvPr id="2" name="TextBox 1"/>
          <p:cNvSpPr txBox="1"/>
          <p:nvPr/>
        </p:nvSpPr>
        <p:spPr>
          <a:xfrm>
            <a:off x="351417" y="1700808"/>
            <a:ext cx="4690708" cy="307777"/>
          </a:xfrm>
          <a:prstGeom prst="rect">
            <a:avLst/>
          </a:prstGeom>
          <a:noFill/>
        </p:spPr>
        <p:txBody>
          <a:bodyPr wrap="none" rtlCol="0">
            <a:spAutoFit/>
          </a:bodyPr>
          <a:lstStyle/>
          <a:p>
            <a:r>
              <a:rPr lang="en-US" altLang="zh-CN" sz="1400">
                <a:hlinkClick r:id="rId2"/>
              </a:rPr>
              <a:t>http://androidxref.com/4.4_r1/xref/dalvik/vm/DvmDex.cpp</a:t>
            </a:r>
            <a:endParaRPr lang="en-US" altLang="zh-CN" sz="1400"/>
          </a:p>
        </p:txBody>
      </p:sp>
      <p:pic>
        <p:nvPicPr>
          <p:cNvPr id="3" name="Picture 2"/>
          <p:cNvPicPr>
            <a:picLocks noChangeAspect="1"/>
          </p:cNvPicPr>
          <p:nvPr/>
        </p:nvPicPr>
        <p:blipFill>
          <a:blip r:embed="rId3"/>
          <a:stretch>
            <a:fillRect/>
          </a:stretch>
        </p:blipFill>
        <p:spPr>
          <a:xfrm>
            <a:off x="351417" y="2214157"/>
            <a:ext cx="6768752" cy="3572574"/>
          </a:xfrm>
          <a:prstGeom prst="rect">
            <a:avLst/>
          </a:prstGeom>
        </p:spPr>
      </p:pic>
    </p:spTree>
    <p:extLst>
      <p:ext uri="{BB962C8B-B14F-4D97-AF65-F5344CB8AC3E}">
        <p14:creationId xmlns:p14="http://schemas.microsoft.com/office/powerpoint/2010/main" val="1351189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zti">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15216</TotalTime>
  <Words>3215</Words>
  <Application>Microsoft Macintosh PowerPoint</Application>
  <PresentationFormat>On-screen Show (4:3)</PresentationFormat>
  <Paragraphs>875</Paragraphs>
  <Slides>136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136</vt:i4>
      </vt:variant>
    </vt:vector>
  </HeadingPairs>
  <TitlesOfParts>
    <vt:vector size="147" baseType="lpstr">
      <vt:lpstr>ArialMT</vt:lpstr>
      <vt:lpstr>Calibri</vt:lpstr>
      <vt:lpstr>FZLanTingHeiS-H-GB</vt:lpstr>
      <vt:lpstr>Helvetica Neue</vt:lpstr>
      <vt:lpstr>Times New Roman</vt:lpstr>
      <vt:lpstr>Times-Roman</vt:lpstr>
      <vt:lpstr>宋体</vt:lpstr>
      <vt:lpstr>微软雅黑</vt:lpstr>
      <vt:lpstr>微软雅黑 Light</vt:lpstr>
      <vt:lpstr>Arial</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裴智勇</dc:creator>
  <cp:lastModifiedBy>Microsoft Office User</cp:lastModifiedBy>
  <cp:revision>1076</cp:revision>
  <dcterms:created xsi:type="dcterms:W3CDTF">2016-07-07T10:20:00Z</dcterms:created>
  <dcterms:modified xsi:type="dcterms:W3CDTF">2016-08-15T04:01:25Z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